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76" r:id="rId4"/>
    <p:sldId id="275" r:id="rId5"/>
    <p:sldId id="277" r:id="rId6"/>
    <p:sldId id="264" r:id="rId7"/>
    <p:sldId id="266" r:id="rId8"/>
    <p:sldId id="273" r:id="rId9"/>
    <p:sldId id="278" r:id="rId10"/>
    <p:sldId id="279" r:id="rId11"/>
    <p:sldId id="268" r:id="rId12"/>
    <p:sldId id="270" r:id="rId13"/>
    <p:sldId id="280" r:id="rId14"/>
    <p:sldId id="274" r:id="rId15"/>
    <p:sldId id="272" r:id="rId16"/>
    <p:sldId id="281" r:id="rId17"/>
    <p:sldId id="282" r:id="rId18"/>
  </p:sldIdLst>
  <p:sldSz cx="9144000" cy="6858000" type="screen4x3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9A"/>
    <a:srgbClr val="99FFC7"/>
    <a:srgbClr val="29DFE3"/>
    <a:srgbClr val="34D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5494" autoAdjust="0"/>
  </p:normalViewPr>
  <p:slideViewPr>
    <p:cSldViewPr snapToGrid="0">
      <p:cViewPr varScale="1">
        <p:scale>
          <a:sx n="114" d="100"/>
          <a:sy n="114" d="100"/>
        </p:scale>
        <p:origin x="151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sz="2400" dirty="0">
                <a:solidFill>
                  <a:schemeClr val="tx1"/>
                </a:solidFill>
              </a:rPr>
              <a:t>誘導方式別割合</a:t>
            </a:r>
            <a:r>
              <a:rPr lang="en-US" altLang="zh-TW" sz="2400" baseline="30000" dirty="0">
                <a:solidFill>
                  <a:schemeClr val="tx1"/>
                </a:solidFill>
              </a:rPr>
              <a:t>[1]</a:t>
            </a:r>
            <a:endParaRPr lang="zh-TW" sz="2400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9353222178181124"/>
          <c:y val="5.51443849338593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誘導方式別割合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108-4F1B-B862-B7D2F99DC22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108-4F1B-B862-B7D2F99DC22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108-4F1B-B862-B7D2F99DC22A}"/>
              </c:ext>
            </c:extLst>
          </c:dPt>
          <c:dLbls>
            <c:dLbl>
              <c:idx val="0"/>
              <c:layout>
                <c:manualLayout>
                  <c:x val="-2.1347276902887215E-2"/>
                  <c:y val="-0.1604170767716536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B0D7A14-3A2C-4344-A20B-89004E2F05DE}" type="PERCENTAGE">
                      <a:rPr lang="en-US" altLang="ja-JP" sz="3600" b="1" smtClean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[パーセンテージ]</a:t>
                    </a:fld>
                    <a:endParaRPr lang="ja-JP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ja-JP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108-4F1B-B862-B7D2F99DC22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08-4F1B-B862-B7D2F99DC22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108-4F1B-B862-B7D2F99DC22A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磁気式</c:v>
                </c:pt>
                <c:pt idx="1">
                  <c:v>レーザー式</c:v>
                </c:pt>
                <c:pt idx="2">
                  <c:v>その他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93.4</c:v>
                </c:pt>
                <c:pt idx="1">
                  <c:v>2.2999999999999998</c:v>
                </c:pt>
                <c:pt idx="2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108-4F1B-B862-B7D2F99DC2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</c:legendEntry>
      <c:layout>
        <c:manualLayout>
          <c:xMode val="edge"/>
          <c:yMode val="edge"/>
          <c:x val="0.19122272383315403"/>
          <c:y val="0.48965847389000217"/>
          <c:w val="0.15970311085853231"/>
          <c:h val="0.220820577632228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40002-DD35-4695-BA97-363C9D5E72D3}" type="datetimeFigureOut">
              <a:rPr kumimoji="1" lang="ja-JP" altLang="en-US" smtClean="0"/>
              <a:t>2017/5/22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8C900-7FE4-470D-82BD-639F82FDA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5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C900-7FE4-470D-82BD-639F82FDAA6E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079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C900-7FE4-470D-82BD-639F82FDAA6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14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C900-7FE4-470D-82BD-639F82FDAA6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827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C900-7FE4-470D-82BD-639F82FDAA6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087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C900-7FE4-470D-82BD-639F82FDAA6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88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C900-7FE4-470D-82BD-639F82FDAA6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3782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C900-7FE4-470D-82BD-639F82FDAA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777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C900-7FE4-470D-82BD-639F82FDAA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9091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798" y="1311827"/>
            <a:ext cx="7772400" cy="1470025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598" y="338059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197" y="6370137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6737FB-9A66-4104-A2AB-B10AF70A8B0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 </a:t>
            </a:r>
            <a:r>
              <a:rPr kumimoji="1" lang="en-US" altLang="ja-JP"/>
              <a:t>61 </a:t>
            </a:r>
            <a:r>
              <a:rPr kumimoji="1" lang="ja-JP" altLang="en-US"/>
              <a:t>回システム制御情報学会研究発表講演会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2017/5/25</a:t>
            </a:r>
            <a:endParaRPr kumimoji="1" lang="ja-JP" altLang="en-US" dirty="0"/>
          </a:p>
        </p:txBody>
      </p:sp>
      <p:sp>
        <p:nvSpPr>
          <p:cNvPr id="7" name="AutoShape 2" descr="「tdu ロゴ」の画像検索結果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" name="Picture 4" descr="http://web.dendai.ac.jp/albums/abm0000058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688" y="52686"/>
            <a:ext cx="16192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2017/5/25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 </a:t>
            </a:r>
            <a:r>
              <a:rPr kumimoji="1" lang="en-US" altLang="ja-JP"/>
              <a:t>61 </a:t>
            </a:r>
            <a:r>
              <a:rPr kumimoji="1" lang="ja-JP" altLang="en-US"/>
              <a:t>回システム制御情報学会研究発表講演会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6737FB-9A66-4104-A2AB-B10AF70A8B0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120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2017/5/25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 </a:t>
            </a:r>
            <a:r>
              <a:rPr kumimoji="1" lang="en-US" altLang="ja-JP"/>
              <a:t>61 </a:t>
            </a:r>
            <a:r>
              <a:rPr kumimoji="1" lang="ja-JP" altLang="en-US"/>
              <a:t>回システム制御情報学会研究発表講演会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6737FB-9A66-4104-A2AB-B10AF70A8B0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441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2017/5/25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 </a:t>
            </a:r>
            <a:r>
              <a:rPr kumimoji="1" lang="en-US" altLang="ja-JP"/>
              <a:t>61 </a:t>
            </a:r>
            <a:r>
              <a:rPr kumimoji="1" lang="ja-JP" altLang="en-US"/>
              <a:t>回システム制御情報学会研究発表講演会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F3A18D9C-0F8A-4756-A396-517DCDC87BB4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743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2017/5/25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 </a:t>
            </a:r>
            <a:r>
              <a:rPr kumimoji="1" lang="en-US" altLang="ja-JP"/>
              <a:t>61 </a:t>
            </a:r>
            <a:r>
              <a:rPr kumimoji="1" lang="ja-JP" altLang="en-US"/>
              <a:t>回システム制御情報学会研究発表講演会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6737FB-9A66-4104-A2AB-B10AF70A8B0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123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2017/5/25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 </a:t>
            </a:r>
            <a:r>
              <a:rPr kumimoji="1" lang="en-US" altLang="ja-JP"/>
              <a:t>61 </a:t>
            </a:r>
            <a:r>
              <a:rPr kumimoji="1" lang="ja-JP" altLang="en-US"/>
              <a:t>回システム制御情報学会研究発表講演会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6737FB-9A66-4104-A2AB-B10AF70A8B0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638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2017/5/25</a:t>
            </a:r>
            <a:endParaRPr kumimoji="1"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 </a:t>
            </a:r>
            <a:r>
              <a:rPr kumimoji="1" lang="en-US" altLang="ja-JP"/>
              <a:t>61 </a:t>
            </a:r>
            <a:r>
              <a:rPr kumimoji="1" lang="ja-JP" altLang="en-US"/>
              <a:t>回システム制御情報学会研究発表講演会</a:t>
            </a:r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6737FB-9A66-4104-A2AB-B10AF70A8B0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422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992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0"/>
            <a:ext cx="8229599" cy="1143000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2017/5/25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 </a:t>
            </a:r>
            <a:r>
              <a:rPr kumimoji="1" lang="en-US" altLang="ja-JP"/>
              <a:t>61 </a:t>
            </a:r>
            <a:r>
              <a:rPr kumimoji="1" lang="ja-JP" altLang="en-US"/>
              <a:t>回システム制御情報学会研究発表講演会</a:t>
            </a:r>
            <a:endParaRPr kumimoji="1" lang="ja-JP" altLang="en-US" dirty="0"/>
          </a:p>
        </p:txBody>
      </p:sp>
      <p:pic>
        <p:nvPicPr>
          <p:cNvPr id="6" name="Picture 4" descr="http://web.dendai.ac.jp/albums/abm0000058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446" y="5714999"/>
            <a:ext cx="16192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 userDrawn="1"/>
        </p:nvSpPr>
        <p:spPr>
          <a:xfrm>
            <a:off x="8013575" y="111542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400673F-D230-43CC-A789-9647DEFA94B6}" type="slidenum">
              <a:rPr kumimoji="1" lang="en-US" altLang="ja-JP" sz="4400" b="1" smtClean="0">
                <a:solidFill>
                  <a:schemeClr val="bg1"/>
                </a:solidFill>
              </a:rPr>
              <a:t>‹#›</a:t>
            </a:fld>
            <a:endParaRPr kumimoji="1" lang="ja-JP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46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2017/5/25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 </a:t>
            </a:r>
            <a:r>
              <a:rPr kumimoji="1" lang="en-US" altLang="ja-JP"/>
              <a:t>61 </a:t>
            </a:r>
            <a:r>
              <a:rPr kumimoji="1" lang="ja-JP" altLang="en-US"/>
              <a:t>回システム制御情報学会研究発表講演会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6737FB-9A66-4104-A2AB-B10AF70A8B0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439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2017/5/25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 </a:t>
            </a:r>
            <a:r>
              <a:rPr kumimoji="1" lang="en-US" altLang="ja-JP"/>
              <a:t>61 </a:t>
            </a:r>
            <a:r>
              <a:rPr kumimoji="1" lang="ja-JP" altLang="en-US"/>
              <a:t>回システム制御情報学会研究発表講演会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6737FB-9A66-4104-A2AB-B10AF70A8B0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134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2017/5/25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第 </a:t>
            </a:r>
            <a:r>
              <a:rPr kumimoji="1" lang="en-US" altLang="ja-JP"/>
              <a:t>61 </a:t>
            </a:r>
            <a:r>
              <a:rPr kumimoji="1" lang="ja-JP" altLang="en-US"/>
              <a:t>回システム制御情報学会研究発表講演会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6737FB-9A66-4104-A2AB-B10AF70A8B0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571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423661"/>
            <a:ext cx="8229599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850243"/>
            <a:ext cx="8229600" cy="4243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774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en-US" altLang="ja-JP" dirty="0"/>
              <a:t>2017/5/25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820743" y="6377472"/>
            <a:ext cx="350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第 </a:t>
            </a:r>
            <a:r>
              <a:rPr lang="en-US" altLang="ja-JP" dirty="0"/>
              <a:t>61 </a:t>
            </a:r>
            <a:r>
              <a:rPr lang="ja-JP" altLang="en-US" dirty="0"/>
              <a:t>回システム制御情報学会研究発表講演会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197" y="637747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8C6737FB-9A66-4104-A2AB-B10AF70A8B04}" type="slidenum">
              <a:rPr lang="ja-JP" altLang="en-US" smtClean="0">
                <a:solidFill>
                  <a:schemeClr val="tx1"/>
                </a:solidFill>
              </a:rPr>
              <a:pPr/>
              <a:t>‹#›</a:t>
            </a:fld>
            <a:r>
              <a:rPr lang="ja-JP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875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12471" y="5634093"/>
            <a:ext cx="87190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+mn-ea"/>
              </a:rPr>
              <a:t>2017</a:t>
            </a:r>
            <a:r>
              <a:rPr lang="en-US" altLang="ja-JP" sz="2400" dirty="0">
                <a:latin typeface="+mn-ea"/>
              </a:rPr>
              <a:t>.5.25</a:t>
            </a:r>
          </a:p>
          <a:p>
            <a:pPr algn="ctr"/>
            <a:r>
              <a:rPr lang="ja-JP" altLang="en-US" sz="2400" dirty="0">
                <a:latin typeface="+mn-ea"/>
              </a:rPr>
              <a:t>第 </a:t>
            </a:r>
            <a:r>
              <a:rPr lang="en-US" altLang="ja-JP" sz="2400" dirty="0">
                <a:latin typeface="+mn-ea"/>
              </a:rPr>
              <a:t>61 </a:t>
            </a:r>
            <a:r>
              <a:rPr lang="ja-JP" altLang="en-US" sz="2400" dirty="0">
                <a:latin typeface="+mn-ea"/>
              </a:rPr>
              <a:t>回システム制御情報学会研究発表講演会</a:t>
            </a:r>
            <a:r>
              <a:rPr lang="en-US" altLang="ja-JP" sz="2400" dirty="0">
                <a:latin typeface="+mn-ea"/>
              </a:rPr>
              <a:t> </a:t>
            </a:r>
            <a:r>
              <a:rPr lang="en-US" altLang="ja-JP" sz="2400" dirty="0"/>
              <a:t>in</a:t>
            </a:r>
            <a:r>
              <a:rPr lang="en-US" altLang="ja-JP" sz="2400" dirty="0">
                <a:latin typeface="+mn-ea"/>
              </a:rPr>
              <a:t> </a:t>
            </a:r>
            <a:r>
              <a:rPr lang="ja-JP" altLang="en-US" sz="2400" dirty="0">
                <a:latin typeface="+mn-ea"/>
              </a:rPr>
              <a:t>京都テルサ</a:t>
            </a:r>
          </a:p>
        </p:txBody>
      </p:sp>
      <p:sp>
        <p:nvSpPr>
          <p:cNvPr id="11" name="タイトル 10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経路無しの</a:t>
            </a:r>
            <a:br>
              <a:rPr lang="en-US" altLang="ja-JP" dirty="0"/>
            </a:br>
            <a:r>
              <a:rPr lang="ja-JP" altLang="en-US" dirty="0"/>
              <a:t>無人搬送車の制御法の検討</a:t>
            </a:r>
            <a:endParaRPr kumimoji="1" lang="ja-JP" altLang="en-US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東京電機大学 大学院</a:t>
            </a:r>
            <a:endParaRPr kumimoji="1" lang="en-US" altLang="ja-JP" dirty="0"/>
          </a:p>
          <a:p>
            <a:r>
              <a:rPr lang="ja-JP" altLang="en-US" dirty="0"/>
              <a:t>研究工学科 電気電子工学専攻</a:t>
            </a:r>
            <a:endParaRPr lang="en-US" altLang="ja-JP" dirty="0"/>
          </a:p>
          <a:p>
            <a:r>
              <a:rPr kumimoji="1" lang="ja-JP" altLang="en-US" dirty="0"/>
              <a:t>〇片山 卓</a:t>
            </a:r>
            <a:r>
              <a:rPr kumimoji="1" lang="en-US" altLang="ja-JP" dirty="0"/>
              <a:t>, </a:t>
            </a:r>
            <a:r>
              <a:rPr kumimoji="1" lang="ja-JP" altLang="en-US" dirty="0"/>
              <a:t>宗利 彰伸</a:t>
            </a:r>
            <a:r>
              <a:rPr kumimoji="1" lang="en-US" altLang="ja-JP" dirty="0"/>
              <a:t>, </a:t>
            </a:r>
            <a:r>
              <a:rPr kumimoji="1" lang="ja-JP" altLang="en-US" dirty="0"/>
              <a:t>日高 浩一</a:t>
            </a:r>
          </a:p>
        </p:txBody>
      </p:sp>
    </p:spTree>
    <p:extLst>
      <p:ext uri="{BB962C8B-B14F-4D97-AF65-F5344CB8AC3E}">
        <p14:creationId xmlns:p14="http://schemas.microsoft.com/office/powerpoint/2010/main" val="2493609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経路決定法 </a:t>
            </a:r>
            <a:r>
              <a:rPr lang="en-US" altLang="ja-JP" dirty="0"/>
              <a:t>| </a:t>
            </a:r>
            <a:r>
              <a:rPr lang="ja-JP" altLang="en-US" b="0" dirty="0"/>
              <a:t>移動出力の決定</a:t>
            </a:r>
            <a:endParaRPr kumimoji="1" lang="ja-JP" altLang="en-US" b="0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713064" y="998290"/>
            <a:ext cx="5412639" cy="541186"/>
            <a:chOff x="713064" y="998290"/>
            <a:chExt cx="5412639" cy="541186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713064" y="998290"/>
              <a:ext cx="932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>
                  <a:solidFill>
                    <a:schemeClr val="accent1"/>
                  </a:solidFill>
                </a:rPr>
                <a:t>Step</a:t>
              </a:r>
              <a:endParaRPr kumimoji="1" lang="ja-JP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楕円 4"/>
            <p:cNvSpPr/>
            <p:nvPr/>
          </p:nvSpPr>
          <p:spPr>
            <a:xfrm>
              <a:off x="2042080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</a:rPr>
                <a:t>1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楕円 5"/>
            <p:cNvSpPr/>
            <p:nvPr/>
          </p:nvSpPr>
          <p:spPr>
            <a:xfrm>
              <a:off x="3258335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</a:rPr>
                <a:t>2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楕円 6"/>
            <p:cNvSpPr/>
            <p:nvPr/>
          </p:nvSpPr>
          <p:spPr>
            <a:xfrm>
              <a:off x="4474590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</a:rPr>
                <a:t>3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楕円 7"/>
            <p:cNvSpPr/>
            <p:nvPr/>
          </p:nvSpPr>
          <p:spPr>
            <a:xfrm>
              <a:off x="5690846" y="1104619"/>
              <a:ext cx="434857" cy="43485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bg1"/>
                  </a:solidFill>
                </a:rPr>
                <a:t>4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コネクタ 8"/>
            <p:cNvCxnSpPr>
              <a:stCxn id="5" idx="6"/>
              <a:endCxn id="6" idx="2"/>
            </p:cNvCxnSpPr>
            <p:nvPr/>
          </p:nvCxnSpPr>
          <p:spPr>
            <a:xfrm>
              <a:off x="2476937" y="1322048"/>
              <a:ext cx="7813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>
              <a:stCxn id="6" idx="6"/>
              <a:endCxn id="7" idx="2"/>
            </p:cNvCxnSpPr>
            <p:nvPr/>
          </p:nvCxnSpPr>
          <p:spPr>
            <a:xfrm>
              <a:off x="3693192" y="1322048"/>
              <a:ext cx="7813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>
              <a:cxnSpLocks/>
              <a:stCxn id="7" idx="6"/>
              <a:endCxn id="8" idx="2"/>
            </p:cNvCxnSpPr>
            <p:nvPr/>
          </p:nvCxnSpPr>
          <p:spPr>
            <a:xfrm>
              <a:off x="4909447" y="1322048"/>
              <a:ext cx="781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217105" y="1954721"/>
                <a:ext cx="5391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/>
                  <a:t>画像上の座標を</a:t>
                </a:r>
                <a:r>
                  <a:rPr lang="ja-JP" altLang="en-US" sz="2800" u="sng" dirty="0">
                    <a:solidFill>
                      <a:srgbClr val="0070C0"/>
                    </a:solidFill>
                  </a:rPr>
                  <a:t>制御目標</a:t>
                </a:r>
                <a14:m>
                  <m:oMath xmlns:m="http://schemas.openxmlformats.org/officeDocument/2006/math">
                    <m:r>
                      <a:rPr lang="en-US" altLang="ja-JP" sz="2800" b="0" i="1" u="sng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ja-JP" altLang="en-US" sz="2800" dirty="0"/>
                  <a:t>に設定</a:t>
                </a: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05" y="1954721"/>
                <a:ext cx="5391091" cy="523220"/>
              </a:xfrm>
              <a:prstGeom prst="rect">
                <a:avLst/>
              </a:prstGeom>
              <a:blipFill>
                <a:blip r:embed="rId2"/>
                <a:stretch>
                  <a:fillRect l="-2376" t="-10588" r="-792" b="-35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/>
          <p:cNvSpPr/>
          <p:nvPr/>
        </p:nvSpPr>
        <p:spPr>
          <a:xfrm>
            <a:off x="2996417" y="3831166"/>
            <a:ext cx="3867324" cy="1191006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13985" y="3027366"/>
            <a:ext cx="763398" cy="763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255050" y="5006696"/>
            <a:ext cx="763398" cy="763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>
            <a:cxnSpLocks/>
          </p:cNvCxnSpPr>
          <p:nvPr/>
        </p:nvCxnSpPr>
        <p:spPr>
          <a:xfrm>
            <a:off x="6863742" y="2470307"/>
            <a:ext cx="0" cy="374149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cxnSpLocks/>
          </p:cNvCxnSpPr>
          <p:nvPr/>
        </p:nvCxnSpPr>
        <p:spPr>
          <a:xfrm>
            <a:off x="4113985" y="3042275"/>
            <a:ext cx="2749757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140578" y="3805673"/>
            <a:ext cx="2723164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cxnSpLocks/>
          </p:cNvCxnSpPr>
          <p:nvPr/>
        </p:nvCxnSpPr>
        <p:spPr>
          <a:xfrm>
            <a:off x="3251643" y="5006696"/>
            <a:ext cx="3612099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>
            <a:cxnSpLocks/>
          </p:cNvCxnSpPr>
          <p:nvPr/>
        </p:nvCxnSpPr>
        <p:spPr>
          <a:xfrm>
            <a:off x="3251643" y="5770094"/>
            <a:ext cx="3612099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cxnSpLocks/>
          </p:cNvCxnSpPr>
          <p:nvPr/>
        </p:nvCxnSpPr>
        <p:spPr>
          <a:xfrm>
            <a:off x="4113985" y="3042275"/>
            <a:ext cx="0" cy="76339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cxnSpLocks/>
          </p:cNvCxnSpPr>
          <p:nvPr/>
        </p:nvCxnSpPr>
        <p:spPr>
          <a:xfrm>
            <a:off x="3251642" y="5006696"/>
            <a:ext cx="0" cy="759897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cxnSpLocks/>
          </p:cNvCxnSpPr>
          <p:nvPr/>
        </p:nvCxnSpPr>
        <p:spPr>
          <a:xfrm>
            <a:off x="6863742" y="3813940"/>
            <a:ext cx="0" cy="1192756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cxnSpLocks/>
          </p:cNvCxnSpPr>
          <p:nvPr/>
        </p:nvCxnSpPr>
        <p:spPr>
          <a:xfrm>
            <a:off x="6863742" y="5766593"/>
            <a:ext cx="0" cy="52065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552887" y="2155794"/>
            <a:ext cx="62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Wall</a:t>
            </a:r>
            <a:endParaRPr kumimoji="1" lang="ja-JP" altLang="en-US" dirty="0"/>
          </a:p>
        </p:txBody>
      </p:sp>
      <p:cxnSp>
        <p:nvCxnSpPr>
          <p:cNvPr id="35" name="直線コネクタ 34"/>
          <p:cNvCxnSpPr>
            <a:cxnSpLocks/>
            <a:endCxn id="36" idx="1"/>
          </p:cNvCxnSpPr>
          <p:nvPr/>
        </p:nvCxnSpPr>
        <p:spPr>
          <a:xfrm>
            <a:off x="6770931" y="1833245"/>
            <a:ext cx="248153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7019084" y="1633190"/>
            <a:ext cx="208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: AGV</a:t>
            </a:r>
            <a:r>
              <a:rPr kumimoji="1" lang="ja-JP" altLang="en-US" sz="2000" dirty="0"/>
              <a:t>からの距離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6755752" y="1384183"/>
            <a:ext cx="263332" cy="24900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矢印コネクタ 39"/>
          <p:cNvCxnSpPr>
            <a:cxnSpLocks/>
          </p:cNvCxnSpPr>
          <p:nvPr/>
        </p:nvCxnSpPr>
        <p:spPr>
          <a:xfrm>
            <a:off x="305388" y="6711660"/>
            <a:ext cx="2719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3024425" y="6446669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425" y="6446669"/>
                <a:ext cx="4598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矢印コネクタ 41"/>
          <p:cNvCxnSpPr>
            <a:cxnSpLocks/>
          </p:cNvCxnSpPr>
          <p:nvPr/>
        </p:nvCxnSpPr>
        <p:spPr>
          <a:xfrm flipV="1">
            <a:off x="306848" y="5094964"/>
            <a:ext cx="0" cy="1610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75323" y="4758272"/>
                <a:ext cx="475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3" y="4758272"/>
                <a:ext cx="475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グループ化 43"/>
          <p:cNvGrpSpPr/>
          <p:nvPr/>
        </p:nvGrpSpPr>
        <p:grpSpPr>
          <a:xfrm rot="5400000">
            <a:off x="982470" y="3465023"/>
            <a:ext cx="1170140" cy="970363"/>
            <a:chOff x="2892155" y="4664861"/>
            <a:chExt cx="1394619" cy="1156516"/>
          </a:xfrm>
        </p:grpSpPr>
        <p:cxnSp>
          <p:nvCxnSpPr>
            <p:cNvPr id="45" name="直線コネクタ 44"/>
            <p:cNvCxnSpPr/>
            <p:nvPr/>
          </p:nvCxnSpPr>
          <p:spPr>
            <a:xfrm flipH="1">
              <a:off x="3073569" y="4664862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>
              <a:off x="3572458" y="4664861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>
              <a:off x="3073569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>
              <a:off x="4071346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>
              <a:off x="3073569" y="5821377"/>
              <a:ext cx="9977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3912609" y="5594609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>
              <a:off x="2892155" y="5583270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4286774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2892155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テキスト ボックス 53"/>
          <p:cNvSpPr txBox="1"/>
          <p:nvPr/>
        </p:nvSpPr>
        <p:spPr>
          <a:xfrm>
            <a:off x="1065714" y="3707548"/>
            <a:ext cx="77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AGV</a:t>
            </a:r>
            <a:endParaRPr kumimoji="1" lang="ja-JP" altLang="en-US" sz="2400" dirty="0"/>
          </a:p>
        </p:txBody>
      </p:sp>
      <p:cxnSp>
        <p:nvCxnSpPr>
          <p:cNvPr id="65" name="直線コネクタ 64"/>
          <p:cNvCxnSpPr>
            <a:stCxn id="17" idx="1"/>
            <a:endCxn id="17" idx="3"/>
          </p:cNvCxnSpPr>
          <p:nvPr/>
        </p:nvCxnSpPr>
        <p:spPr>
          <a:xfrm>
            <a:off x="2996417" y="4426669"/>
            <a:ext cx="3867324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正方形/長方形 66"/>
              <p:cNvSpPr/>
              <p:nvPr/>
            </p:nvSpPr>
            <p:spPr>
              <a:xfrm>
                <a:off x="2625523" y="4234899"/>
                <a:ext cx="3612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7" name="正方形/長方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23" y="4234899"/>
                <a:ext cx="3612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テキスト ボックス 69"/>
          <p:cNvSpPr txBox="1"/>
          <p:nvPr/>
        </p:nvSpPr>
        <p:spPr>
          <a:xfrm>
            <a:off x="7019084" y="1305702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ja-JP" altLang="en-US" sz="2000" dirty="0"/>
              <a:t>経路</a:t>
            </a:r>
          </a:p>
        </p:txBody>
      </p:sp>
    </p:spTree>
    <p:extLst>
      <p:ext uri="{BB962C8B-B14F-4D97-AF65-F5344CB8AC3E}">
        <p14:creationId xmlns:p14="http://schemas.microsoft.com/office/powerpoint/2010/main" val="416482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>
                <a:latin typeface="Segoe UI Light" panose="020B0502040204020203" pitchFamily="34" charset="0"/>
                <a:ea typeface="メイリオ" panose="020B0604030504040204" pitchFamily="50" charset="-128"/>
              </a:rPr>
              <a:t>制御方法</a:t>
            </a:r>
            <a:endParaRPr kumimoji="1" lang="ja-JP" altLang="en-US" dirty="0">
              <a:latin typeface="Segoe UI Light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76657" y="47190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Segoe UI Light" panose="020B0502040204020203" pitchFamily="34" charset="0"/>
                <a:ea typeface="メイリオ" panose="020B0604030504040204" pitchFamily="50" charset="-128"/>
              </a:rPr>
              <a:t>制御式</a:t>
            </a:r>
            <a:endParaRPr kumimoji="1" lang="ja-JP" altLang="en-US" sz="2400" dirty="0">
              <a:latin typeface="Segoe UI Light" panose="020B0502040204020203" pitchFamily="34" charset="0"/>
              <a:ea typeface="メイリオ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373191" y="5062794"/>
                <a:ext cx="3025444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100−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ja-JP" altLang="en-US" sz="2400" dirty="0">
                                  <a:solidFill>
                                    <a:schemeClr val="tx1"/>
                                  </a:solidFill>
                                  <a:latin typeface="Segoe UI Light" panose="020B0502040204020203" pitchFamily="34" charset="0"/>
                                  <a:ea typeface="メイリオ" panose="020B0604030504040204" pitchFamily="50" charset="-128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100+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ja-JP" altLang="en-US" sz="2400" dirty="0">
                                  <a:solidFill>
                                    <a:schemeClr val="tx1"/>
                                  </a:solidFill>
                                  <a:latin typeface="Segoe UI Light" panose="020B0502040204020203" pitchFamily="34" charset="0"/>
                                  <a:ea typeface="メイリオ" panose="020B0604030504040204" pitchFamily="50" charset="-128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chemeClr val="tx1"/>
                  </a:solidFill>
                  <a:latin typeface="Segoe UI Light" panose="020B0502040204020203" pitchFamily="34" charset="0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91" y="5062794"/>
                <a:ext cx="3025444" cy="1664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1621825" y="2657589"/>
                <a:ext cx="4222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2400" dirty="0">
                  <a:latin typeface="Segoe UI Light" panose="020B0502040204020203" pitchFamily="34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825" y="2657589"/>
                <a:ext cx="42223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フローチャート: 結合子 36"/>
          <p:cNvSpPr/>
          <p:nvPr/>
        </p:nvSpPr>
        <p:spPr>
          <a:xfrm>
            <a:off x="1891978" y="2174380"/>
            <a:ext cx="189471" cy="189471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Segoe UI Light" panose="020B0502040204020203" pitchFamily="34" charset="0"/>
              <a:ea typeface="メイリオ" panose="020B0604030504040204" pitchFamily="50" charset="-128"/>
            </a:endParaRPr>
          </a:p>
        </p:txBody>
      </p:sp>
      <p:cxnSp>
        <p:nvCxnSpPr>
          <p:cNvPr id="39" name="直線矢印コネクタ 38"/>
          <p:cNvCxnSpPr>
            <a:stCxn id="37" idx="6"/>
          </p:cNvCxnSpPr>
          <p:nvPr/>
        </p:nvCxnSpPr>
        <p:spPr>
          <a:xfrm>
            <a:off x="2081449" y="2269116"/>
            <a:ext cx="7825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8393555" y="1705788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 dirty="0">
                  <a:latin typeface="Segoe UI Light" panose="020B0502040204020203" pitchFamily="34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555" y="1705788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矢印コネクタ 45"/>
          <p:cNvCxnSpPr/>
          <p:nvPr/>
        </p:nvCxnSpPr>
        <p:spPr>
          <a:xfrm>
            <a:off x="1234708" y="2256073"/>
            <a:ext cx="6659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4918350" y="2949427"/>
            <a:ext cx="180049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>
                <a:latin typeface="Segoe UI Light" panose="020B0502040204020203" pitchFamily="34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ステレオカメラ</a:t>
            </a:r>
            <a:endParaRPr kumimoji="1" lang="ja-JP" altLang="en-US" dirty="0">
              <a:latin typeface="Segoe UI Light" panose="020B0502040204020203" pitchFamily="34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866261" y="2078833"/>
            <a:ext cx="62908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AGV</a:t>
            </a:r>
            <a:endParaRPr kumimoji="1" lang="ja-JP" altLang="en-US" dirty="0">
              <a:latin typeface="Segoe UI" panose="020B0502040204020203" pitchFamily="34" charset="0"/>
              <a:ea typeface="メイリオ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2879692" y="2087168"/>
            <a:ext cx="194155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PID</a:t>
            </a:r>
            <a:r>
              <a:rPr lang="ja-JP" altLang="en-US" dirty="0">
                <a:latin typeface="Segoe UI Light" panose="020B0502040204020203" pitchFamily="34" charset="0"/>
                <a:ea typeface="メイリオ" panose="020B0604030504040204" pitchFamily="50" charset="-128"/>
                <a:cs typeface="Times New Roman" panose="02020603050405020304" pitchFamily="18" charset="0"/>
              </a:rPr>
              <a:t>コントローラ</a:t>
            </a:r>
            <a:endParaRPr kumimoji="1" lang="ja-JP" altLang="en-US" dirty="0">
              <a:latin typeface="Segoe UI Light" panose="020B0502040204020203" pitchFamily="34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61" name="直線矢印コネクタ 60"/>
          <p:cNvCxnSpPr/>
          <p:nvPr/>
        </p:nvCxnSpPr>
        <p:spPr>
          <a:xfrm flipV="1">
            <a:off x="1984653" y="2397598"/>
            <a:ext cx="4119" cy="744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/>
          <p:cNvSpPr txBox="1"/>
          <p:nvPr/>
        </p:nvSpPr>
        <p:spPr>
          <a:xfrm>
            <a:off x="1542112" y="2177872"/>
            <a:ext cx="38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Segoe UI Light" panose="020B0502040204020203" pitchFamily="34" charset="0"/>
                <a:ea typeface="メイリオ" panose="020B0604030504040204" pitchFamily="50" charset="-128"/>
                <a:cs typeface="Times New Roman" panose="02020603050405020304" pitchFamily="18" charset="0"/>
              </a:rPr>
              <a:t>+</a:t>
            </a:r>
            <a:endParaRPr kumimoji="1" lang="ja-JP" altLang="en-US" sz="2400" dirty="0">
              <a:latin typeface="Segoe UI Light" panose="020B0502040204020203" pitchFamily="34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1933520" y="2313165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4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</m:oMath>
                  </m:oMathPara>
                </a14:m>
                <a:endParaRPr kumimoji="1" lang="ja-JP" altLang="en-US" sz="2400" dirty="0">
                  <a:latin typeface="Segoe UI Light" panose="020B0502040204020203" pitchFamily="34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20" y="2313165"/>
                <a:ext cx="4988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2431315" y="1801834"/>
                <a:ext cx="4286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𝑒</m:t>
                      </m:r>
                    </m:oMath>
                  </m:oMathPara>
                </a14:m>
                <a:endParaRPr kumimoji="1" lang="ja-JP" altLang="en-US" sz="2400" dirty="0">
                  <a:latin typeface="Segoe UI Light" panose="020B0502040204020203" pitchFamily="34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315" y="1801834"/>
                <a:ext cx="42864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737501" y="1669260"/>
                <a:ext cx="4872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/>
                  </a:solidFill>
                  <a:latin typeface="Segoe UI Light" panose="020B0502040204020203" pitchFamily="34" charset="0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501" y="1669260"/>
                <a:ext cx="48724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/>
          <p:cNvSpPr txBox="1"/>
          <p:nvPr/>
        </p:nvSpPr>
        <p:spPr>
          <a:xfrm>
            <a:off x="2975041" y="2949427"/>
            <a:ext cx="13388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Segoe UI Light" panose="020B0502040204020203" pitchFamily="34" charset="0"/>
                <a:ea typeface="メイリオ" panose="020B0604030504040204" pitchFamily="50" charset="-128"/>
              </a:rPr>
              <a:t>経路決定法</a:t>
            </a:r>
          </a:p>
        </p:txBody>
      </p:sp>
      <p:cxnSp>
        <p:nvCxnSpPr>
          <p:cNvPr id="10" name="直線矢印コネクタ 9"/>
          <p:cNvCxnSpPr>
            <a:stCxn id="51" idx="1"/>
            <a:endCxn id="5" idx="3"/>
          </p:cNvCxnSpPr>
          <p:nvPr/>
        </p:nvCxnSpPr>
        <p:spPr>
          <a:xfrm flipH="1">
            <a:off x="4313869" y="3134093"/>
            <a:ext cx="6044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5" idx="1"/>
          </p:cNvCxnSpPr>
          <p:nvPr/>
        </p:nvCxnSpPr>
        <p:spPr>
          <a:xfrm flipH="1">
            <a:off x="1984653" y="3134093"/>
            <a:ext cx="9903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068249" y="2082348"/>
            <a:ext cx="14414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PWM</a:t>
            </a:r>
            <a:r>
              <a:rPr kumimoji="1" lang="ja-JP" altLang="en-US" dirty="0">
                <a:latin typeface="Segoe UI Light" panose="020B0502040204020203" pitchFamily="34" charset="0"/>
                <a:ea typeface="メイリオ" panose="020B0604030504040204" pitchFamily="50" charset="-128"/>
              </a:rPr>
              <a:t>変換器</a:t>
            </a:r>
          </a:p>
        </p:txBody>
      </p:sp>
      <p:cxnSp>
        <p:nvCxnSpPr>
          <p:cNvPr id="22" name="直線矢印コネクタ 21"/>
          <p:cNvCxnSpPr>
            <a:stCxn id="56" idx="3"/>
            <a:endCxn id="20" idx="1"/>
          </p:cNvCxnSpPr>
          <p:nvPr/>
        </p:nvCxnSpPr>
        <p:spPr>
          <a:xfrm flipV="1">
            <a:off x="4821249" y="2267014"/>
            <a:ext cx="247000" cy="4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20" idx="3"/>
            <a:endCxn id="53" idx="1"/>
          </p:cNvCxnSpPr>
          <p:nvPr/>
        </p:nvCxnSpPr>
        <p:spPr>
          <a:xfrm flipV="1">
            <a:off x="6509669" y="2263499"/>
            <a:ext cx="356592" cy="3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stCxn id="53" idx="3"/>
          </p:cNvCxnSpPr>
          <p:nvPr/>
        </p:nvCxnSpPr>
        <p:spPr>
          <a:xfrm flipV="1">
            <a:off x="7495344" y="2256073"/>
            <a:ext cx="1329812" cy="7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>
            <a:endCxn id="51" idx="3"/>
          </p:cNvCxnSpPr>
          <p:nvPr/>
        </p:nvCxnSpPr>
        <p:spPr>
          <a:xfrm rot="10800000" flipV="1">
            <a:off x="6718843" y="2256073"/>
            <a:ext cx="1635902" cy="878020"/>
          </a:xfrm>
          <a:prstGeom prst="bentConnector3">
            <a:avLst>
              <a:gd name="adj1" fmla="val -3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16780" y="3747061"/>
                <a:ext cx="3868303" cy="53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Segoe UI Light" panose="020B0502040204020203" pitchFamily="34" charset="0"/>
                    <a:ea typeface="メイリオ" panose="020B0604030504040204" pitchFamily="50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nary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f>
                      <m:f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nor/>
                      </m:rPr>
                      <a:rPr lang="ja-JP" altLang="en-US" sz="24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メイリオ" panose="020B0604030504040204" pitchFamily="50" charset="-128"/>
                      </a:rPr>
                      <m:t> </m:t>
                    </m:r>
                  </m:oMath>
                </a14:m>
                <a:endParaRPr kumimoji="1" lang="ja-JP" altLang="en-US" sz="2400" dirty="0">
                  <a:solidFill>
                    <a:schemeClr val="tx1"/>
                  </a:solidFill>
                  <a:latin typeface="Segoe UI Light" panose="020B0502040204020203" pitchFamily="34" charset="0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80" y="3747061"/>
                <a:ext cx="3868303" cy="5319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6250217" y="1687058"/>
                <a:ext cx="8754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Segoe UI Light" panose="020B0502040204020203" pitchFamily="34" charset="0"/>
                  <a:ea typeface="メイリオ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217" y="1687058"/>
                <a:ext cx="875496" cy="400110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/>
          <p:cNvSpPr txBox="1"/>
          <p:nvPr/>
        </p:nvSpPr>
        <p:spPr>
          <a:xfrm>
            <a:off x="373191" y="1293805"/>
            <a:ext cx="8042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一般的な</a:t>
            </a:r>
            <a:r>
              <a:rPr kumimoji="1" lang="en-US" altLang="ja-JP" sz="2400" dirty="0"/>
              <a:t>PID</a:t>
            </a:r>
            <a:r>
              <a:rPr kumimoji="1" lang="ja-JP" altLang="en-US" sz="2400" dirty="0"/>
              <a:t>コントローラを利用した制御システムを使用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5260787" y="4797241"/>
            <a:ext cx="2139911" cy="659021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879173" y="4352473"/>
            <a:ext cx="422412" cy="4224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403897" y="5447698"/>
            <a:ext cx="422412" cy="4224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/>
          <p:cNvCxnSpPr>
            <a:cxnSpLocks/>
          </p:cNvCxnSpPr>
          <p:nvPr/>
        </p:nvCxnSpPr>
        <p:spPr>
          <a:xfrm>
            <a:off x="7400699" y="4044235"/>
            <a:ext cx="0" cy="207028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>
            <a:cxnSpLocks/>
          </p:cNvCxnSpPr>
          <p:nvPr/>
        </p:nvCxnSpPr>
        <p:spPr>
          <a:xfrm>
            <a:off x="5879173" y="4360723"/>
            <a:ext cx="1521526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cxnSpLocks/>
          </p:cNvCxnSpPr>
          <p:nvPr/>
        </p:nvCxnSpPr>
        <p:spPr>
          <a:xfrm>
            <a:off x="5893887" y="4783135"/>
            <a:ext cx="1506812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>
            <a:cxnSpLocks/>
          </p:cNvCxnSpPr>
          <p:nvPr/>
        </p:nvCxnSpPr>
        <p:spPr>
          <a:xfrm>
            <a:off x="5402012" y="5447698"/>
            <a:ext cx="1998687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cxnSpLocks/>
          </p:cNvCxnSpPr>
          <p:nvPr/>
        </p:nvCxnSpPr>
        <p:spPr>
          <a:xfrm>
            <a:off x="5402012" y="5870110"/>
            <a:ext cx="1998687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cxnSpLocks/>
          </p:cNvCxnSpPr>
          <p:nvPr/>
        </p:nvCxnSpPr>
        <p:spPr>
          <a:xfrm>
            <a:off x="5879173" y="4360723"/>
            <a:ext cx="0" cy="42241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cxnSpLocks/>
          </p:cNvCxnSpPr>
          <p:nvPr/>
        </p:nvCxnSpPr>
        <p:spPr>
          <a:xfrm>
            <a:off x="5402011" y="5447698"/>
            <a:ext cx="0" cy="420475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cxnSpLocks/>
          </p:cNvCxnSpPr>
          <p:nvPr/>
        </p:nvCxnSpPr>
        <p:spPr>
          <a:xfrm>
            <a:off x="7400699" y="4787709"/>
            <a:ext cx="0" cy="65998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cxnSpLocks/>
          </p:cNvCxnSpPr>
          <p:nvPr/>
        </p:nvCxnSpPr>
        <p:spPr>
          <a:xfrm>
            <a:off x="7400699" y="5868173"/>
            <a:ext cx="0" cy="28809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7056773" y="6404980"/>
            <a:ext cx="71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Wall</a:t>
            </a:r>
            <a:endParaRPr kumimoji="1" lang="ja-JP" altLang="en-US" sz="2000" dirty="0"/>
          </a:p>
        </p:txBody>
      </p:sp>
      <p:cxnSp>
        <p:nvCxnSpPr>
          <p:cNvPr id="60" name="直線コネクタ 59"/>
          <p:cNvCxnSpPr>
            <a:cxnSpLocks/>
          </p:cNvCxnSpPr>
          <p:nvPr/>
        </p:nvCxnSpPr>
        <p:spPr>
          <a:xfrm>
            <a:off x="6909920" y="3746603"/>
            <a:ext cx="137311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/>
          <p:cNvSpPr txBox="1"/>
          <p:nvPr/>
        </p:nvSpPr>
        <p:spPr>
          <a:xfrm>
            <a:off x="7017617" y="3525210"/>
            <a:ext cx="1154828" cy="221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: AGV</a:t>
            </a:r>
            <a:r>
              <a:rPr kumimoji="1" lang="ja-JP" altLang="en-US" sz="2000" dirty="0"/>
              <a:t>からの距離</a:t>
            </a:r>
          </a:p>
        </p:txBody>
      </p:sp>
      <p:sp>
        <p:nvSpPr>
          <p:cNvPr id="68" name="正方形/長方形 67"/>
          <p:cNvSpPr/>
          <p:nvPr/>
        </p:nvSpPr>
        <p:spPr>
          <a:xfrm>
            <a:off x="6871908" y="3387427"/>
            <a:ext cx="145710" cy="137783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9" name="直線矢印コネクタ 68"/>
          <p:cNvCxnSpPr>
            <a:cxnSpLocks/>
          </p:cNvCxnSpPr>
          <p:nvPr/>
        </p:nvCxnSpPr>
        <p:spPr>
          <a:xfrm>
            <a:off x="4978725" y="6610323"/>
            <a:ext cx="15045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6483253" y="6463695"/>
                <a:ext cx="254460" cy="2554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253" y="6463695"/>
                <a:ext cx="254460" cy="255454"/>
              </a:xfrm>
              <a:prstGeom prst="rect">
                <a:avLst/>
              </a:prstGeom>
              <a:blipFill>
                <a:blip r:embed="rId11"/>
                <a:stretch>
                  <a:fillRect l="-7317" r="-51220" b="-76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矢印コネクタ 70"/>
          <p:cNvCxnSpPr>
            <a:cxnSpLocks/>
          </p:cNvCxnSpPr>
          <p:nvPr/>
        </p:nvCxnSpPr>
        <p:spPr>
          <a:xfrm flipV="1">
            <a:off x="4979533" y="5715755"/>
            <a:ext cx="0" cy="891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/>
              <p:cNvSpPr txBox="1"/>
              <p:nvPr/>
            </p:nvSpPr>
            <p:spPr>
              <a:xfrm>
                <a:off x="4813323" y="5396103"/>
                <a:ext cx="263330" cy="255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2" name="テキスト ボックス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323" y="5396103"/>
                <a:ext cx="263330" cy="255454"/>
              </a:xfrm>
              <a:prstGeom prst="rect">
                <a:avLst/>
              </a:prstGeom>
              <a:blipFill>
                <a:blip r:embed="rId12"/>
                <a:stretch>
                  <a:fillRect l="-6977" r="-48837" b="-76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グループ化 72"/>
          <p:cNvGrpSpPr/>
          <p:nvPr/>
        </p:nvGrpSpPr>
        <p:grpSpPr>
          <a:xfrm rot="5400000">
            <a:off x="4146408" y="4594643"/>
            <a:ext cx="647475" cy="536932"/>
            <a:chOff x="2892155" y="4664861"/>
            <a:chExt cx="1394619" cy="1156516"/>
          </a:xfrm>
        </p:grpSpPr>
        <p:cxnSp>
          <p:nvCxnSpPr>
            <p:cNvPr id="78" name="直線コネクタ 77"/>
            <p:cNvCxnSpPr/>
            <p:nvPr/>
          </p:nvCxnSpPr>
          <p:spPr>
            <a:xfrm flipH="1">
              <a:off x="3073569" y="4664862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/>
            <p:cNvCxnSpPr/>
            <p:nvPr/>
          </p:nvCxnSpPr>
          <p:spPr>
            <a:xfrm>
              <a:off x="3572458" y="4664861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3073569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4071346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>
              <a:off x="3073569" y="5821377"/>
              <a:ext cx="9977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/>
            <p:cNvCxnSpPr/>
            <p:nvPr/>
          </p:nvCxnSpPr>
          <p:spPr>
            <a:xfrm>
              <a:off x="3912609" y="5594609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/>
            <p:cNvCxnSpPr/>
            <p:nvPr/>
          </p:nvCxnSpPr>
          <p:spPr>
            <a:xfrm>
              <a:off x="2892155" y="5583270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/>
            <p:cNvCxnSpPr/>
            <p:nvPr/>
          </p:nvCxnSpPr>
          <p:spPr>
            <a:xfrm>
              <a:off x="4286774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/>
            <p:cNvCxnSpPr/>
            <p:nvPr/>
          </p:nvCxnSpPr>
          <p:spPr>
            <a:xfrm>
              <a:off x="2892155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テキスト ボックス 73"/>
          <p:cNvSpPr txBox="1"/>
          <p:nvPr/>
        </p:nvSpPr>
        <p:spPr>
          <a:xfrm>
            <a:off x="3999319" y="4104367"/>
            <a:ext cx="838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AGV</a:t>
            </a:r>
            <a:endParaRPr kumimoji="1" lang="ja-JP" altLang="en-US" sz="2400" dirty="0"/>
          </a:p>
        </p:txBody>
      </p:sp>
      <p:cxnSp>
        <p:nvCxnSpPr>
          <p:cNvPr id="75" name="直線コネクタ 74"/>
          <p:cNvCxnSpPr>
            <a:stCxn id="40" idx="1"/>
            <a:endCxn id="40" idx="3"/>
          </p:cNvCxnSpPr>
          <p:nvPr/>
        </p:nvCxnSpPr>
        <p:spPr>
          <a:xfrm>
            <a:off x="5260787" y="5126751"/>
            <a:ext cx="2139911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正方形/長方形 75"/>
              <p:cNvSpPr/>
              <p:nvPr/>
            </p:nvSpPr>
            <p:spPr>
              <a:xfrm>
                <a:off x="5055560" y="5020639"/>
                <a:ext cx="199893" cy="20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6" name="正方形/長方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560" y="5020639"/>
                <a:ext cx="199893" cy="204363"/>
              </a:xfrm>
              <a:prstGeom prst="rect">
                <a:avLst/>
              </a:prstGeom>
              <a:blipFill>
                <a:blip r:embed="rId13"/>
                <a:stretch>
                  <a:fillRect r="-30303" b="-6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テキスト ボックス 76"/>
          <p:cNvSpPr txBox="1"/>
          <p:nvPr/>
        </p:nvSpPr>
        <p:spPr>
          <a:xfrm>
            <a:off x="7017617" y="3344001"/>
            <a:ext cx="456092" cy="221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ja-JP" altLang="en-US" sz="2000" dirty="0"/>
              <a:t>経路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081831" y="1788434"/>
                <a:ext cx="502125" cy="407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en-US" altLang="ja-JP" sz="2400" b="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1" y="1788434"/>
                <a:ext cx="502125" cy="407356"/>
              </a:xfrm>
              <a:prstGeom prst="rect">
                <a:avLst/>
              </a:prstGeom>
              <a:blipFill>
                <a:blip r:embed="rId14"/>
                <a:stretch>
                  <a:fillRect l="-12048" r="-2410" b="-179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/>
          <p:cNvCxnSpPr>
            <a:cxnSpLocks/>
          </p:cNvCxnSpPr>
          <p:nvPr/>
        </p:nvCxnSpPr>
        <p:spPr>
          <a:xfrm>
            <a:off x="4201679" y="4855213"/>
            <a:ext cx="319901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4740958" y="4395786"/>
                <a:ext cx="423387" cy="407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en-US" altLang="ja-JP" sz="24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958" y="4395786"/>
                <a:ext cx="423387" cy="407356"/>
              </a:xfrm>
              <a:prstGeom prst="rect">
                <a:avLst/>
              </a:prstGeom>
              <a:blipFill>
                <a:blip r:embed="rId15"/>
                <a:stretch>
                  <a:fillRect l="-24638" r="-14493" b="-179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/>
          <p:cNvCxnSpPr/>
          <p:nvPr/>
        </p:nvCxnSpPr>
        <p:spPr>
          <a:xfrm>
            <a:off x="7585350" y="4843719"/>
            <a:ext cx="0" cy="300577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7536794" y="4703884"/>
                <a:ext cx="4286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メイリオ" panose="020B0604030504040204" pitchFamily="50" charset="-128"/>
                          <a:cs typeface="Times New Roman" panose="02020603050405020304" pitchFamily="18" charset="0"/>
                        </a:rPr>
                        <m:t>𝑒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0070C0"/>
                  </a:solidFill>
                  <a:latin typeface="Segoe UI Light" panose="020B0502040204020203" pitchFamily="34" charset="0"/>
                  <a:ea typeface="メイリオ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94" y="4703884"/>
                <a:ext cx="42864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75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/>
              <a:t>実験方法</a:t>
            </a:r>
            <a:endParaRPr kumimoji="1" lang="ja-JP" altLang="en-US" b="0" dirty="0"/>
          </a:p>
        </p:txBody>
      </p:sp>
      <p:graphicFrame>
        <p:nvGraphicFramePr>
          <p:cNvPr id="35" name="表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177120"/>
              </p:ext>
            </p:extLst>
          </p:nvPr>
        </p:nvGraphicFramePr>
        <p:xfrm>
          <a:off x="2977364" y="2465282"/>
          <a:ext cx="3867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dirty="0"/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dirty="0"/>
                        <a:t>仕様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dirty="0"/>
                        <a:t>解像度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640 x</a:t>
                      </a:r>
                      <a:r>
                        <a:rPr kumimoji="1" lang="en-US" altLang="ja-JP" sz="1800" baseline="0" dirty="0"/>
                        <a:t> 480[pixel]</a:t>
                      </a:r>
                      <a:endParaRPr kumimoji="1" lang="ja-JP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dirty="0"/>
                        <a:t>視野角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110[</a:t>
                      </a:r>
                      <a:r>
                        <a:rPr kumimoji="1" lang="en-US" altLang="ja-JP" sz="1800" dirty="0" err="1"/>
                        <a:t>deg</a:t>
                      </a:r>
                      <a:r>
                        <a:rPr kumimoji="1" lang="en-US" altLang="ja-JP" sz="1800" dirty="0"/>
                        <a:t>]</a:t>
                      </a:r>
                      <a:r>
                        <a:rPr kumimoji="1" lang="ja-JP" altLang="en-US" sz="1800" dirty="0"/>
                        <a:t> </a:t>
                      </a:r>
                      <a:r>
                        <a:rPr kumimoji="1" lang="en-US" altLang="ja-JP" sz="1800" dirty="0"/>
                        <a:t>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dirty="0"/>
                        <a:t>カメラ間距離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120[mm]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675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3102496"/>
                  </p:ext>
                </p:extLst>
              </p:nvPr>
            </p:nvGraphicFramePr>
            <p:xfrm>
              <a:off x="3542939" y="4644151"/>
              <a:ext cx="2736000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制御ゲイン</a:t>
                          </a:r>
                          <a:endParaRPr kumimoji="1" lang="en-US" altLang="ja-JP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設定値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/>
                            <a:t>0.08</a:t>
                          </a:r>
                          <a:endParaRPr kumimoji="1" lang="ja-JP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/>
                            <a:t>0.02</a:t>
                          </a:r>
                          <a:endParaRPr kumimoji="1" lang="ja-JP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/>
                            <a:t>0.01</a:t>
                          </a:r>
                          <a:endParaRPr kumimoji="1" lang="ja-JP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3102496"/>
                  </p:ext>
                </p:extLst>
              </p:nvPr>
            </p:nvGraphicFramePr>
            <p:xfrm>
              <a:off x="3542939" y="4644151"/>
              <a:ext cx="2736000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制御ゲイン</a:t>
                          </a:r>
                          <a:endParaRPr kumimoji="1" lang="en-US" altLang="ja-JP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設定値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4" t="-96923" r="-101778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/>
                            <a:t>0.08</a:t>
                          </a:r>
                          <a:endParaRPr kumimoji="1" lang="ja-JP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4" t="-193939" r="-101778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/>
                            <a:t>0.02</a:t>
                          </a:r>
                          <a:endParaRPr kumimoji="1" lang="ja-JP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4" t="-298462" r="-101778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/>
                            <a:t>0.01</a:t>
                          </a:r>
                          <a:endParaRPr kumimoji="1" lang="ja-JP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テキスト ボックス 2"/>
          <p:cNvSpPr txBox="1"/>
          <p:nvPr/>
        </p:nvSpPr>
        <p:spPr>
          <a:xfrm>
            <a:off x="1347398" y="1378831"/>
            <a:ext cx="6449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環境から経路を決定し走行ができるか</a:t>
            </a:r>
            <a:r>
              <a:rPr lang="en-US" altLang="ja-JP" sz="2800" dirty="0"/>
              <a:t>?</a:t>
            </a:r>
          </a:p>
        </p:txBody>
      </p:sp>
      <p:grpSp>
        <p:nvGrpSpPr>
          <p:cNvPr id="18" name="グループ化 17"/>
          <p:cNvGrpSpPr/>
          <p:nvPr/>
        </p:nvGrpSpPr>
        <p:grpSpPr>
          <a:xfrm>
            <a:off x="6875493" y="2769463"/>
            <a:ext cx="2281966" cy="2690861"/>
            <a:chOff x="1674302" y="3767030"/>
            <a:chExt cx="2281966" cy="2690861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2" t="6250" r="22500"/>
            <a:stretch/>
          </p:blipFill>
          <p:spPr>
            <a:xfrm>
              <a:off x="1674302" y="3767030"/>
              <a:ext cx="2188567" cy="2690861"/>
            </a:xfrm>
            <a:prstGeom prst="rect">
              <a:avLst/>
            </a:prstGeom>
          </p:spPr>
        </p:pic>
        <p:cxnSp>
          <p:nvCxnSpPr>
            <p:cNvPr id="10" name="直線矢印コネクタ 9"/>
            <p:cNvCxnSpPr>
              <a:cxnSpLocks/>
            </p:cNvCxnSpPr>
            <p:nvPr/>
          </p:nvCxnSpPr>
          <p:spPr>
            <a:xfrm flipV="1">
              <a:off x="2913217" y="5749028"/>
              <a:ext cx="850682" cy="564962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2666393" y="4064528"/>
              <a:ext cx="0" cy="2108887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 rot="5400000">
              <a:off x="2262948" y="4929484"/>
              <a:ext cx="1287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bg1"/>
                  </a:solidFill>
                </a:rPr>
                <a:t>405[mm]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1943100" y="5773305"/>
              <a:ext cx="647700" cy="64770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/>
            <p:cNvSpPr txBox="1"/>
            <p:nvPr/>
          </p:nvSpPr>
          <p:spPr>
            <a:xfrm rot="19414458">
              <a:off x="2668736" y="5572373"/>
              <a:ext cx="1287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bg1"/>
                  </a:solidFill>
                </a:rPr>
                <a:t>312[mm]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 rot="2700000">
              <a:off x="1579000" y="5456057"/>
              <a:ext cx="1287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bg1"/>
                  </a:solidFill>
                </a:rPr>
                <a:t>245[mm</a:t>
              </a:r>
              <a:r>
                <a:rPr lang="en-US" altLang="ja-JP" sz="2000" b="1" dirty="0">
                  <a:solidFill>
                    <a:schemeClr val="bg1"/>
                  </a:solidFill>
                </a:rPr>
                <a:t>]</a:t>
              </a:r>
              <a:endParaRPr kumimoji="1" lang="ja-JP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3920924" y="211843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カメラスペック</a:t>
            </a:r>
            <a:endParaRPr kumimoji="1" lang="ja-JP" altLang="en-US" sz="2000" dirty="0"/>
          </a:p>
        </p:txBody>
      </p:sp>
      <p:grpSp>
        <p:nvGrpSpPr>
          <p:cNvPr id="33" name="グループ化 32"/>
          <p:cNvGrpSpPr/>
          <p:nvPr/>
        </p:nvGrpSpPr>
        <p:grpSpPr>
          <a:xfrm>
            <a:off x="354722" y="2318494"/>
            <a:ext cx="2507224" cy="3342965"/>
            <a:chOff x="662730" y="0"/>
            <a:chExt cx="5083729" cy="6778305"/>
          </a:xfrm>
        </p:grpSpPr>
        <p:sp>
          <p:nvSpPr>
            <p:cNvPr id="34" name="正方形/長方形 33"/>
            <p:cNvSpPr/>
            <p:nvPr/>
          </p:nvSpPr>
          <p:spPr>
            <a:xfrm>
              <a:off x="4038600" y="2413000"/>
              <a:ext cx="1574800" cy="4402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1752600" y="3835400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/>
          </p:nvSpPr>
          <p:spPr>
            <a:xfrm rot="19654448">
              <a:off x="1862075" y="2895600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3462867" y="1769533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/>
            <p:cNvSpPr/>
            <p:nvPr/>
          </p:nvSpPr>
          <p:spPr>
            <a:xfrm rot="19514936">
              <a:off x="2980267" y="795866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 rot="19514936">
              <a:off x="2491874" y="1196473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931333" y="1371600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/>
          </p:nvSpPr>
          <p:spPr>
            <a:xfrm rot="5400000">
              <a:off x="3149602" y="694266"/>
              <a:ext cx="1574800" cy="4402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4" name="直線コネクタ 43"/>
            <p:cNvCxnSpPr/>
            <p:nvPr/>
          </p:nvCxnSpPr>
          <p:spPr>
            <a:xfrm flipH="1">
              <a:off x="4445000" y="4699000"/>
              <a:ext cx="372533" cy="372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4817533" y="4698999"/>
              <a:ext cx="372533" cy="372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>
              <a:off x="4445000" y="5071532"/>
              <a:ext cx="0" cy="4910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>
              <a:off x="5190066" y="5071532"/>
              <a:ext cx="0" cy="4910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>
              <a:off x="4445000" y="5562600"/>
              <a:ext cx="74506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>
              <a:off x="5071533" y="5393266"/>
              <a:ext cx="2709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4309533" y="5384799"/>
              <a:ext cx="2709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>
              <a:off x="5350932" y="5270499"/>
              <a:ext cx="0" cy="2455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4309533" y="5270499"/>
              <a:ext cx="0" cy="2455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2767698" y="5342325"/>
              <a:ext cx="153760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 position</a:t>
              </a:r>
              <a:endParaRPr kumimoji="1"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662730" y="0"/>
              <a:ext cx="5083729" cy="6778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982946" y="19495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実験環境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854194" y="422769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制御パラメータ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407171" y="5529020"/>
            <a:ext cx="1190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使用</a:t>
            </a:r>
            <a:r>
              <a:rPr kumimoji="1" lang="en-US" altLang="ja-JP" sz="2000" dirty="0"/>
              <a:t>AGV</a:t>
            </a:r>
            <a:endParaRPr kumimoji="1" lang="ja-JP" altLang="en-US" sz="2000" dirty="0"/>
          </a:p>
        </p:txBody>
      </p:sp>
      <p:cxnSp>
        <p:nvCxnSpPr>
          <p:cNvPr id="27" name="コネクタ: 曲線 26"/>
          <p:cNvCxnSpPr/>
          <p:nvPr/>
        </p:nvCxnSpPr>
        <p:spPr>
          <a:xfrm rot="16200000" flipV="1">
            <a:off x="764212" y="2988198"/>
            <a:ext cx="1858337" cy="142086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03813" y="3725686"/>
            <a:ext cx="0" cy="768317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 rot="5400000">
            <a:off x="2087501" y="4110629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1000[mm]</a:t>
            </a:r>
            <a:endParaRPr kumimoji="1" lang="ja-JP" altLang="en-US" dirty="0"/>
          </a:p>
        </p:txBody>
      </p:sp>
      <p:cxnSp>
        <p:nvCxnSpPr>
          <p:cNvPr id="59" name="直線矢印コネクタ 58"/>
          <p:cNvCxnSpPr/>
          <p:nvPr/>
        </p:nvCxnSpPr>
        <p:spPr>
          <a:xfrm flipV="1">
            <a:off x="982946" y="3888534"/>
            <a:ext cx="656724" cy="193124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275927" y="59069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予想される経路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324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95588" y="17589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走行経路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457200" y="2229241"/>
            <a:ext cx="3017128" cy="4022837"/>
            <a:chOff x="662730" y="0"/>
            <a:chExt cx="5083729" cy="6778305"/>
          </a:xfrm>
        </p:grpSpPr>
        <p:sp>
          <p:nvSpPr>
            <p:cNvPr id="5" name="正方形/長方形 4"/>
            <p:cNvSpPr/>
            <p:nvPr/>
          </p:nvSpPr>
          <p:spPr>
            <a:xfrm>
              <a:off x="4038600" y="2413000"/>
              <a:ext cx="1574800" cy="4402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1752600" y="3835400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 rot="19654448">
              <a:off x="1862075" y="2895600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462867" y="1769533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 rot="19514936">
              <a:off x="2980267" y="795866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 rot="19514936">
              <a:off x="2491874" y="1196473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931333" y="1371600"/>
              <a:ext cx="575733" cy="575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 rot="5400000">
              <a:off x="3149602" y="694266"/>
              <a:ext cx="1574800" cy="4402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/>
            <p:cNvCxnSpPr/>
            <p:nvPr/>
          </p:nvCxnSpPr>
          <p:spPr>
            <a:xfrm flipH="1">
              <a:off x="4445000" y="4699000"/>
              <a:ext cx="372533" cy="372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4817533" y="4698999"/>
              <a:ext cx="372533" cy="372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4445000" y="5071532"/>
              <a:ext cx="0" cy="4910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5190066" y="5071532"/>
              <a:ext cx="0" cy="4910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4445000" y="5562600"/>
              <a:ext cx="74506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5071533" y="5393266"/>
              <a:ext cx="2709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4309533" y="5384799"/>
              <a:ext cx="2709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5350932" y="5270499"/>
              <a:ext cx="0" cy="2455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4309533" y="5270499"/>
              <a:ext cx="0" cy="2455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/>
            <p:cNvSpPr txBox="1"/>
            <p:nvPr/>
          </p:nvSpPr>
          <p:spPr>
            <a:xfrm>
              <a:off x="2767698" y="5342325"/>
              <a:ext cx="153760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 position</a:t>
              </a:r>
              <a:endParaRPr kumimoji="1"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662730" y="0"/>
              <a:ext cx="5083729" cy="6778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4" name="コネクタ: 曲線 23"/>
          <p:cNvCxnSpPr>
            <a:cxnSpLocks/>
          </p:cNvCxnSpPr>
          <p:nvPr/>
        </p:nvCxnSpPr>
        <p:spPr>
          <a:xfrm rot="16200000" flipV="1">
            <a:off x="835353" y="2930285"/>
            <a:ext cx="2337743" cy="183759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2863839" y="130267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</a:rPr>
              <a:t>予想した経路を走行</a:t>
            </a: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38" y="2513280"/>
            <a:ext cx="3891706" cy="2918780"/>
          </a:xfrm>
          <a:prstGeom prst="rect">
            <a:avLst/>
          </a:prstGeom>
        </p:spPr>
      </p:pic>
      <p:sp>
        <p:nvSpPr>
          <p:cNvPr id="33" name="テキスト ボックス 32"/>
          <p:cNvSpPr txBox="1"/>
          <p:nvPr/>
        </p:nvSpPr>
        <p:spPr>
          <a:xfrm>
            <a:off x="3836118" y="543206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経路出力が物体を避けるように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出力されている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2722542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/>
              <a:t>実験結果 </a:t>
            </a:r>
            <a:r>
              <a:rPr lang="en-US" altLang="ja-JP" dirty="0"/>
              <a:t>| </a:t>
            </a:r>
            <a:r>
              <a:rPr lang="ja-JP" altLang="en-US" b="0" dirty="0"/>
              <a:t>動画</a:t>
            </a:r>
            <a:endParaRPr kumimoji="1" lang="ja-JP" altLang="en-US" b="0" dirty="0"/>
          </a:p>
        </p:txBody>
      </p:sp>
      <p:pic>
        <p:nvPicPr>
          <p:cNvPr id="2" name="20170127_160404000_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762" y="1266455"/>
            <a:ext cx="7941476" cy="44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96716" y="1863766"/>
            <a:ext cx="67505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経路決定法により経路の決定に成功</a:t>
            </a:r>
            <a:endParaRPr kumimoji="1" lang="en-US" altLang="ja-JP" sz="3200" dirty="0"/>
          </a:p>
          <a:p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 dirty="0"/>
              <a:t>距離の差を利用した経路検出</a:t>
            </a:r>
            <a:endParaRPr lang="en-US" altLang="ja-JP" sz="2400" dirty="0"/>
          </a:p>
          <a:p>
            <a:endParaRPr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幅の比較による通可判断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 dirty="0"/>
              <a:t>移動出力への誘導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901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750411" y="1608562"/>
                <a:ext cx="694292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/>
                  <a:t>経路出力が</a:t>
                </a:r>
                <a:r>
                  <a:rPr lang="ja-JP" altLang="en-US" sz="2800" u="sng" dirty="0">
                    <a:solidFill>
                      <a:srgbClr val="0070C0"/>
                    </a:solidFill>
                  </a:rPr>
                  <a:t>安定しない</a:t>
                </a:r>
                <a:endParaRPr lang="en-US" altLang="ja-JP" sz="2800" u="sng" dirty="0">
                  <a:solidFill>
                    <a:srgbClr val="0070C0"/>
                  </a:solidFill>
                </a:endParaRPr>
              </a:p>
              <a:p>
                <a:endParaRPr lang="en-US" altLang="ja-JP" sz="2400" u="sng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 sz="2000" dirty="0"/>
                  <a:t>複数の移動出力が与えられた場合や経路の誤検出が原因</a:t>
                </a:r>
                <a:endParaRPr lang="en-US" altLang="ja-JP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ja-JP" sz="2000" dirty="0"/>
              </a:p>
              <a:p>
                <a:pPr marL="800100" lvl="1" indent="-342900">
                  <a:buFont typeface="メイリオ" panose="020B0604030504040204" pitchFamily="50" charset="-128"/>
                  <a:buChar char="⁃"/>
                </a:pPr>
                <a:r>
                  <a:rPr lang="ja-JP" altLang="en-US" sz="2000" dirty="0"/>
                  <a:t>移動出力が急に変化すると制御が追いつかない</a:t>
                </a:r>
                <a:endParaRPr lang="en-US" altLang="ja-JP" sz="2000" dirty="0"/>
              </a:p>
              <a:p>
                <a:pPr marL="800100" lvl="1" indent="-342900">
                  <a:buFont typeface="メイリオ" panose="020B0604030504040204" pitchFamily="50" charset="-128"/>
                  <a:buChar char="⁃"/>
                </a:pPr>
                <a:endParaRPr lang="en-US" altLang="ja-JP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000" dirty="0"/>
                  <a:t>AGV</a:t>
                </a:r>
                <a:r>
                  <a:rPr lang="ja-JP" altLang="en-US" sz="2000" dirty="0"/>
                  <a:t>の暴走</a:t>
                </a:r>
                <a:r>
                  <a:rPr lang="en-US" altLang="ja-JP" sz="2000" dirty="0"/>
                  <a:t>, </a:t>
                </a:r>
                <a:r>
                  <a:rPr lang="ja-JP" altLang="en-US" sz="2000" dirty="0"/>
                  <a:t>物体との衝突</a:t>
                </a:r>
                <a:endParaRPr lang="en-US" altLang="ja-JP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ja-JP" sz="2000" dirty="0"/>
              </a:p>
              <a:p>
                <a14:m>
                  <m:oMath xmlns:m="http://schemas.openxmlformats.org/officeDocument/2006/math">
                    <m:r>
                      <a:rPr lang="en-US" altLang="ja-JP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前回の出力から大きく変化する出力の抑制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14:m>
                  <m:oMath xmlns:m="http://schemas.openxmlformats.org/officeDocument/2006/math">
                    <m:r>
                      <a:rPr lang="en-US" altLang="ja-JP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経路検出法の改良が必要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11" y="1608562"/>
                <a:ext cx="6942926" cy="3662541"/>
              </a:xfrm>
              <a:prstGeom prst="rect">
                <a:avLst/>
              </a:prstGeom>
              <a:blipFill>
                <a:blip r:embed="rId2"/>
                <a:stretch>
                  <a:fillRect l="-1756" t="-1498" r="-263" b="-21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90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095375" y="1628775"/>
                <a:ext cx="5570756" cy="2530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/>
                  <a:t>経路のゴールが設定されていない</a:t>
                </a:r>
                <a:endParaRPr kumimoji="1" lang="en-US" altLang="ja-JP" sz="2800" dirty="0"/>
              </a:p>
              <a:p>
                <a:endParaRPr lang="en-US" altLang="ja-JP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ja-JP" sz="2000" dirty="0"/>
                  <a:t>AGV</a:t>
                </a:r>
                <a:r>
                  <a:rPr kumimoji="1" lang="ja-JP" altLang="en-US" sz="2000" dirty="0"/>
                  <a:t>が目指す目標がない</a:t>
                </a:r>
                <a:endParaRPr kumimoji="1" lang="en-US" altLang="ja-JP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ja-JP" sz="2000" dirty="0"/>
              </a:p>
              <a:p>
                <a14:m>
                  <m:oMath xmlns:m="http://schemas.openxmlformats.org/officeDocument/2006/math">
                    <m:r>
                      <a:rPr kumimoji="1" lang="ja-JP" altLang="en-US" sz="2000" i="1" dirty="0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kumimoji="1" lang="ja-JP" altLang="en-US" sz="2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000" dirty="0"/>
                  <a:t> 物体回避後に回避前の経路に戻れない</a:t>
                </a:r>
                <a:endParaRPr kumimoji="1" lang="en-US" altLang="ja-JP" sz="2000" dirty="0"/>
              </a:p>
              <a:p>
                <a:endParaRPr lang="en-US" altLang="ja-JP" sz="2000" dirty="0"/>
              </a:p>
              <a:p>
                <a14:m>
                  <m:oMath xmlns:m="http://schemas.openxmlformats.org/officeDocument/2006/math">
                    <m:r>
                      <a:rPr kumimoji="1" lang="ja-JP" altLang="en-US" sz="2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000" dirty="0"/>
                  <a:t> 目標の設定</a:t>
                </a: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75" y="1628775"/>
                <a:ext cx="5570756" cy="2530565"/>
              </a:xfrm>
              <a:prstGeom prst="rect">
                <a:avLst/>
              </a:prstGeom>
              <a:blipFill>
                <a:blip r:embed="rId2"/>
                <a:stretch>
                  <a:fillRect l="-2298" t="-1928" r="-656" b="-36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/>
          <p:cNvSpPr/>
          <p:nvPr/>
        </p:nvSpPr>
        <p:spPr>
          <a:xfrm>
            <a:off x="3105150" y="4849854"/>
            <a:ext cx="9906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 rot="5400000">
            <a:off x="936483" y="5084584"/>
            <a:ext cx="647475" cy="536932"/>
            <a:chOff x="2892155" y="4664861"/>
            <a:chExt cx="1394619" cy="1156516"/>
          </a:xfrm>
        </p:grpSpPr>
        <p:cxnSp>
          <p:nvCxnSpPr>
            <p:cNvPr id="6" name="直線コネクタ 5"/>
            <p:cNvCxnSpPr/>
            <p:nvPr/>
          </p:nvCxnSpPr>
          <p:spPr>
            <a:xfrm flipH="1">
              <a:off x="3073569" y="4664862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>
              <a:off x="3572458" y="4664861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3073569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4071346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3073569" y="5821377"/>
              <a:ext cx="9977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3912609" y="5594609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2892155" y="5583270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4286774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2892155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コネクタ: カギ線 19"/>
          <p:cNvCxnSpPr/>
          <p:nvPr/>
        </p:nvCxnSpPr>
        <p:spPr>
          <a:xfrm flipV="1">
            <a:off x="1528686" y="4543425"/>
            <a:ext cx="2071764" cy="801729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コネクタ: カギ線 21"/>
          <p:cNvCxnSpPr/>
          <p:nvPr/>
        </p:nvCxnSpPr>
        <p:spPr>
          <a:xfrm>
            <a:off x="3541639" y="4543425"/>
            <a:ext cx="2562225" cy="801729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楕円 22"/>
          <p:cNvSpPr/>
          <p:nvPr/>
        </p:nvSpPr>
        <p:spPr>
          <a:xfrm>
            <a:off x="6781800" y="5173824"/>
            <a:ext cx="273730" cy="2737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441611" y="550307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ゴール</a:t>
            </a:r>
          </a:p>
        </p:txBody>
      </p:sp>
    </p:spTree>
    <p:extLst>
      <p:ext uri="{BB962C8B-B14F-4D97-AF65-F5344CB8AC3E}">
        <p14:creationId xmlns:p14="http://schemas.microsoft.com/office/powerpoint/2010/main" val="278960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269859" y="1483363"/>
            <a:ext cx="8604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kumimoji="1" lang="ja-JP" altLang="en-US" sz="2800" dirty="0">
                <a:latin typeface="+mn-ea"/>
              </a:rPr>
              <a:t>工場の</a:t>
            </a:r>
            <a:r>
              <a:rPr kumimoji="1" lang="en-US" altLang="ja-JP" sz="2800" dirty="0"/>
              <a:t>FA</a:t>
            </a:r>
            <a:r>
              <a:rPr kumimoji="1" lang="ja-JP" altLang="en-US" sz="2800" dirty="0">
                <a:latin typeface="+mn-ea"/>
              </a:rPr>
              <a:t>化により無人搬送車</a:t>
            </a:r>
            <a:r>
              <a:rPr kumimoji="1" lang="en-US" altLang="ja-JP" sz="2800" dirty="0"/>
              <a:t>(AGV)</a:t>
            </a:r>
            <a:r>
              <a:rPr kumimoji="1" lang="ja-JP" altLang="en-US" sz="2800" dirty="0">
                <a:latin typeface="+mn-ea"/>
              </a:rPr>
              <a:t>の</a:t>
            </a:r>
            <a:r>
              <a:rPr lang="ja-JP" altLang="en-US" sz="2800" dirty="0">
                <a:latin typeface="+mn-ea"/>
              </a:rPr>
              <a:t>導入が増加</a:t>
            </a:r>
            <a:endParaRPr kumimoji="1" lang="en-US" altLang="ja-JP" sz="2800" dirty="0">
              <a:latin typeface="+mn-ea"/>
            </a:endParaRPr>
          </a:p>
        </p:txBody>
      </p:sp>
      <p:sp>
        <p:nvSpPr>
          <p:cNvPr id="35" name="タイトル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  <a:r>
              <a:rPr lang="en-US" altLang="ja-JP" dirty="0"/>
              <a:t> | </a:t>
            </a:r>
            <a:r>
              <a:rPr lang="en-US" altLang="ja-JP" b="0" dirty="0"/>
              <a:t>AGV</a:t>
            </a:r>
            <a:r>
              <a:rPr lang="ja-JP" altLang="en-US" b="0" dirty="0"/>
              <a:t>のシェア</a:t>
            </a:r>
            <a:endParaRPr kumimoji="1" lang="ja-JP" altLang="en-US" b="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827471" y="2265865"/>
            <a:ext cx="3859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FA : Factory </a:t>
            </a:r>
            <a:r>
              <a:rPr lang="en-US" altLang="ja-JP" sz="2000" dirty="0"/>
              <a:t>Automation </a:t>
            </a:r>
          </a:p>
          <a:p>
            <a:r>
              <a:rPr lang="en-US" altLang="ja-JP" sz="2000" dirty="0"/>
              <a:t>AGV : Automated guided vehicle</a:t>
            </a:r>
            <a:endParaRPr lang="ja-JP" altLang="en-US" sz="2000" dirty="0"/>
          </a:p>
        </p:txBody>
      </p:sp>
      <p:graphicFrame>
        <p:nvGraphicFramePr>
          <p:cNvPr id="14" name="グラフ 13"/>
          <p:cNvGraphicFramePr/>
          <p:nvPr>
            <p:extLst>
              <p:ext uri="{D42A27DB-BD31-4B8C-83A1-F6EECF244321}">
                <p14:modId xmlns:p14="http://schemas.microsoft.com/office/powerpoint/2010/main" val="3660796042"/>
              </p:ext>
            </p:extLst>
          </p:nvPr>
        </p:nvGraphicFramePr>
        <p:xfrm>
          <a:off x="-1313014" y="2067593"/>
          <a:ext cx="7376356" cy="421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テキスト ボックス 21"/>
          <p:cNvSpPr txBox="1"/>
          <p:nvPr/>
        </p:nvSpPr>
        <p:spPr>
          <a:xfrm>
            <a:off x="-27555" y="6480823"/>
            <a:ext cx="799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出典 </a:t>
            </a:r>
            <a:r>
              <a:rPr lang="en-US" altLang="ja-JP" dirty="0"/>
              <a:t>: </a:t>
            </a:r>
            <a:r>
              <a:rPr lang="ja-JP" altLang="en-US" dirty="0"/>
              <a:t>一般社団法人日本産業車両協会平成</a:t>
            </a:r>
            <a:r>
              <a:rPr lang="en-US" altLang="ja-JP" dirty="0"/>
              <a:t>27</a:t>
            </a:r>
            <a:r>
              <a:rPr lang="ja-JP" altLang="en-US" dirty="0"/>
              <a:t>年無人搬送車システム納入実績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998803" y="3545695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+mn-ea"/>
              </a:rPr>
              <a:t>磁気式のシェアが</a:t>
            </a:r>
            <a:r>
              <a:rPr kumimoji="1" lang="en-US" altLang="ja-JP" sz="3600" dirty="0">
                <a:solidFill>
                  <a:srgbClr val="0070C0"/>
                </a:solidFill>
                <a:latin typeface="+mn-ea"/>
              </a:rPr>
              <a:t>94</a:t>
            </a:r>
            <a:r>
              <a:rPr kumimoji="1" lang="en-US" altLang="ja-JP" sz="2400" dirty="0">
                <a:latin typeface="+mn-ea"/>
              </a:rPr>
              <a:t>%</a:t>
            </a:r>
            <a:endParaRPr kumimoji="1" lang="ja-JP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27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258168" y="1515975"/>
            <a:ext cx="44935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rgbClr val="0070C0"/>
                </a:solidFill>
                <a:latin typeface="+mj-ea"/>
                <a:ea typeface="+mj-ea"/>
              </a:rPr>
              <a:t>磁気式</a:t>
            </a:r>
            <a:endParaRPr kumimoji="1" lang="en-US" altLang="ja-JP" sz="3600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>
              <a:buClr>
                <a:schemeClr val="tx2"/>
              </a:buClr>
            </a:pPr>
            <a:r>
              <a:rPr kumimoji="1" lang="ja-JP" altLang="en-US" sz="2800" u="sng" dirty="0">
                <a:solidFill>
                  <a:schemeClr val="accent1"/>
                </a:solidFill>
              </a:rPr>
              <a:t>ガイドライン</a:t>
            </a:r>
            <a:r>
              <a:rPr kumimoji="1" lang="ja-JP" altLang="en-US" sz="2800" dirty="0"/>
              <a:t>を敷設し追従</a:t>
            </a:r>
            <a:endParaRPr kumimoji="1" lang="en-US" altLang="ja-JP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6" y="1333415"/>
            <a:ext cx="3589491" cy="230411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2622016" y="1962626"/>
            <a:ext cx="710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i="1" dirty="0">
                <a:solidFill>
                  <a:schemeClr val="bg1"/>
                </a:solidFill>
              </a:rPr>
              <a:t>AGV</a:t>
            </a:r>
            <a:endParaRPr kumimoji="1" lang="ja-JP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97997" y="3187667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i="1" dirty="0">
                <a:solidFill>
                  <a:schemeClr val="bg1"/>
                </a:solidFill>
              </a:rPr>
              <a:t>Guide Line</a:t>
            </a:r>
            <a:endParaRPr kumimoji="1" lang="ja-JP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88501" y="3270866"/>
            <a:ext cx="203132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B050"/>
                </a:solidFill>
              </a:rPr>
              <a:t>利点 </a:t>
            </a:r>
            <a:endParaRPr kumimoji="1" lang="en-US" altLang="ja-JP" sz="2800" b="1" dirty="0">
              <a:solidFill>
                <a:srgbClr val="00B050"/>
              </a:solidFill>
            </a:endParaRPr>
          </a:p>
          <a:p>
            <a:r>
              <a:rPr kumimoji="1" lang="ja-JP" altLang="en-US" sz="2400" dirty="0"/>
              <a:t>高い追従性能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50446" y="3267068"/>
            <a:ext cx="233910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C000"/>
                </a:solidFill>
              </a:rPr>
              <a:t>欠点</a:t>
            </a:r>
            <a:endParaRPr kumimoji="1" lang="en-US" altLang="ja-JP" sz="2800" b="1" dirty="0">
              <a:solidFill>
                <a:srgbClr val="FFC000"/>
              </a:solidFill>
            </a:endParaRPr>
          </a:p>
          <a:p>
            <a:r>
              <a:rPr lang="ja-JP" altLang="en-US" sz="2400" dirty="0"/>
              <a:t>状況に応じた</a:t>
            </a:r>
            <a:endParaRPr lang="en-US" altLang="ja-JP" sz="2400" dirty="0"/>
          </a:p>
          <a:p>
            <a:r>
              <a:rPr lang="ja-JP" altLang="en-US" sz="2400" dirty="0"/>
              <a:t>経路変更が困難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327" y="6211669"/>
            <a:ext cx="912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出典 </a:t>
            </a:r>
            <a:r>
              <a:rPr lang="en-US" altLang="ja-JP" dirty="0"/>
              <a:t>: </a:t>
            </a:r>
            <a:r>
              <a:rPr lang="en-US" altLang="ja-JP" dirty="0" err="1"/>
              <a:t>Roboteq</a:t>
            </a:r>
            <a:r>
              <a:rPr lang="en-US" altLang="ja-JP" dirty="0"/>
              <a:t>, </a:t>
            </a:r>
            <a:r>
              <a:rPr lang="en-US" altLang="ja-JP" dirty="0" err="1"/>
              <a:t>inc.</a:t>
            </a:r>
            <a:endParaRPr lang="en-US" altLang="ja-JP" dirty="0"/>
          </a:p>
          <a:p>
            <a:r>
              <a:rPr lang="en-US" altLang="ja-JP" dirty="0"/>
              <a:t>https://www.roboteq.com/images/article-images/how-to/automated-guided-vehicle.jpg</a:t>
            </a:r>
            <a:endParaRPr kumimoji="1" lang="ja-JP" altLang="en-US" dirty="0"/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 </a:t>
            </a:r>
            <a:r>
              <a:rPr lang="en-US" altLang="ja-JP" dirty="0"/>
              <a:t>| </a:t>
            </a:r>
            <a:r>
              <a:rPr lang="ja-JP" altLang="en-US" b="0" dirty="0"/>
              <a:t>磁気式</a:t>
            </a:r>
            <a:r>
              <a:rPr lang="en-US" altLang="ja-JP" b="0" dirty="0"/>
              <a:t>AGV</a:t>
            </a:r>
            <a:endParaRPr kumimoji="1" lang="ja-JP" altLang="en-US" b="0" dirty="0"/>
          </a:p>
        </p:txBody>
      </p:sp>
      <p:cxnSp>
        <p:nvCxnSpPr>
          <p:cNvPr id="19" name="直線矢印コネクタ 18"/>
          <p:cNvCxnSpPr>
            <a:stCxn id="8" idx="1"/>
          </p:cNvCxnSpPr>
          <p:nvPr/>
        </p:nvCxnSpPr>
        <p:spPr>
          <a:xfrm flipH="1" flipV="1">
            <a:off x="1382486" y="3369456"/>
            <a:ext cx="415511" cy="182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8" idx="3"/>
          </p:cNvCxnSpPr>
          <p:nvPr/>
        </p:nvCxnSpPr>
        <p:spPr>
          <a:xfrm>
            <a:off x="3255447" y="3387722"/>
            <a:ext cx="3912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1113717" y="4490602"/>
            <a:ext cx="6288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u="sng" dirty="0">
                <a:solidFill>
                  <a:srgbClr val="0070C0"/>
                </a:solidFill>
              </a:rPr>
              <a:t>ガイドラインを</a:t>
            </a:r>
            <a:r>
              <a:rPr lang="ja-JP" altLang="en-US" sz="2800" u="sng" dirty="0">
                <a:solidFill>
                  <a:srgbClr val="0070C0"/>
                </a:solidFill>
              </a:rPr>
              <a:t>必要と</a:t>
            </a:r>
            <a:r>
              <a:rPr kumimoji="1" lang="ja-JP" altLang="en-US" sz="2800" u="sng" dirty="0">
                <a:solidFill>
                  <a:srgbClr val="0070C0"/>
                </a:solidFill>
              </a:rPr>
              <a:t>しない</a:t>
            </a:r>
            <a:r>
              <a:rPr lang="ja-JP" altLang="en-US" sz="2800" dirty="0"/>
              <a:t>誘導方式</a:t>
            </a:r>
            <a:endParaRPr lang="en-US" altLang="ja-JP" sz="2800" dirty="0"/>
          </a:p>
          <a:p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400" dirty="0"/>
              <a:t>経路変更が容易</a:t>
            </a:r>
            <a:endParaRPr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ゴールの変更が容易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136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375978" y="1188750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ガイドラインを必要としない誘導方式の</a:t>
            </a:r>
            <a:r>
              <a:rPr lang="ja-JP" altLang="en-US" sz="3200" dirty="0"/>
              <a:t>検討</a:t>
            </a:r>
            <a:endParaRPr kumimoji="1" lang="ja-JP" altLang="en-US" sz="3200" dirty="0"/>
          </a:p>
        </p:txBody>
      </p:sp>
      <p:sp>
        <p:nvSpPr>
          <p:cNvPr id="15" name="タイトル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先行研究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96208" y="4478864"/>
            <a:ext cx="70711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ja-JP" altLang="en-US" sz="2400" b="1" dirty="0"/>
              <a:t>石塚</a:t>
            </a:r>
            <a:r>
              <a:rPr kumimoji="1" lang="en-US" altLang="ja-JP" sz="2400" b="1" dirty="0"/>
              <a:t>, </a:t>
            </a:r>
            <a:r>
              <a:rPr kumimoji="1" lang="ja-JP" altLang="en-US" sz="2400" b="1" dirty="0"/>
              <a:t>日高</a:t>
            </a:r>
            <a:r>
              <a:rPr kumimoji="1" lang="en-US" altLang="ja-JP" sz="2400" b="1" dirty="0"/>
              <a:t>(2015)</a:t>
            </a:r>
            <a:r>
              <a:rPr lang="ja-JP" altLang="en-US" sz="2400" b="1" dirty="0"/>
              <a:t> </a:t>
            </a:r>
            <a:endParaRPr lang="en-US" altLang="ja-JP" sz="2400" b="1" dirty="0"/>
          </a:p>
          <a:p>
            <a:pPr>
              <a:buClr>
                <a:srgbClr val="0070C0"/>
              </a:buClr>
            </a:pPr>
            <a:r>
              <a:rPr lang="en-US" altLang="ja-JP" sz="2400" dirty="0"/>
              <a:t>“</a:t>
            </a:r>
            <a:r>
              <a:rPr lang="ja-JP" altLang="en-US" sz="2400" dirty="0"/>
              <a:t>ステレオカメラとマーカの併用による輝度外乱に</a:t>
            </a:r>
            <a:endParaRPr lang="en-US" altLang="ja-JP" sz="2400" dirty="0"/>
          </a:p>
          <a:p>
            <a:pPr>
              <a:buClr>
                <a:srgbClr val="0070C0"/>
              </a:buClr>
            </a:pPr>
            <a:r>
              <a:rPr lang="ja-JP" altLang="en-US" sz="2400" dirty="0"/>
              <a:t>ロバストな室内運搬ロボットの移動方法の提案</a:t>
            </a:r>
            <a:r>
              <a:rPr lang="en-US" altLang="ja-JP" sz="2400" dirty="0"/>
              <a:t>”</a:t>
            </a:r>
          </a:p>
          <a:p>
            <a:pPr>
              <a:buClr>
                <a:srgbClr val="0070C0"/>
              </a:buClr>
            </a:pPr>
            <a:endParaRPr lang="en-US" altLang="ja-JP" sz="2400" dirty="0"/>
          </a:p>
          <a:p>
            <a:pPr>
              <a:buClr>
                <a:srgbClr val="0070C0"/>
              </a:buClr>
            </a:pPr>
            <a:r>
              <a:rPr lang="ja-JP" altLang="en-US" sz="2400" dirty="0"/>
              <a:t>⇒ </a:t>
            </a:r>
            <a:r>
              <a:rPr lang="ja-JP" altLang="en-US" sz="2400" u="sng" dirty="0">
                <a:solidFill>
                  <a:srgbClr val="FF0000"/>
                </a:solidFill>
              </a:rPr>
              <a:t>マーカが必要</a:t>
            </a:r>
            <a:endParaRPr lang="en-US" altLang="ja-JP" sz="2400" u="sng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96208" y="1909347"/>
            <a:ext cx="70711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ja-JP" altLang="en-US" sz="2400" b="1" dirty="0"/>
              <a:t>白根</a:t>
            </a:r>
            <a:r>
              <a:rPr kumimoji="1" lang="en-US" altLang="ja-JP" sz="2400" b="1" dirty="0"/>
              <a:t>, </a:t>
            </a:r>
            <a:r>
              <a:rPr kumimoji="1" lang="ja-JP" altLang="en-US" sz="2400" b="1" dirty="0"/>
              <a:t>槙ら</a:t>
            </a:r>
            <a:r>
              <a:rPr kumimoji="1" lang="en-US" altLang="ja-JP" sz="2400" b="1" dirty="0"/>
              <a:t>(2014) </a:t>
            </a:r>
          </a:p>
          <a:p>
            <a:r>
              <a:rPr kumimoji="1" lang="en-US" altLang="ja-JP" sz="2400" dirty="0"/>
              <a:t>“</a:t>
            </a:r>
            <a:r>
              <a:rPr kumimoji="1" lang="ja-JP" altLang="en-US" sz="2400" dirty="0"/>
              <a:t>仮想ガイドラインを用いた自動運搬車の制御手法</a:t>
            </a:r>
            <a:endParaRPr kumimoji="1" lang="en-US" altLang="ja-JP" sz="2400" dirty="0"/>
          </a:p>
          <a:p>
            <a:r>
              <a:rPr kumimoji="1" lang="en-US" altLang="ja-JP" sz="2400" dirty="0"/>
              <a:t>-</a:t>
            </a:r>
            <a:r>
              <a:rPr kumimoji="1" lang="ja-JP" altLang="en-US" sz="2400" dirty="0"/>
              <a:t>レーザ</a:t>
            </a:r>
            <a:r>
              <a:rPr lang="ja-JP" altLang="en-US" sz="2400" dirty="0"/>
              <a:t>測域センサによる位置同定を用いた実現</a:t>
            </a:r>
            <a:r>
              <a:rPr kumimoji="1" lang="en-US" altLang="ja-JP" sz="2400" dirty="0"/>
              <a:t>-”</a:t>
            </a:r>
          </a:p>
          <a:p>
            <a:endParaRPr lang="en-US" altLang="ja-JP" sz="2400" dirty="0"/>
          </a:p>
          <a:p>
            <a:r>
              <a:rPr kumimoji="1" lang="ja-JP" altLang="en-US" sz="2400" dirty="0"/>
              <a:t>⇒ </a:t>
            </a:r>
            <a:r>
              <a:rPr kumimoji="1" lang="ja-JP" altLang="en-US" sz="2400" u="sng" dirty="0">
                <a:solidFill>
                  <a:srgbClr val="FF0000"/>
                </a:solidFill>
              </a:rPr>
              <a:t>上下の空間を測域できない</a:t>
            </a:r>
          </a:p>
        </p:txBody>
      </p:sp>
    </p:spTree>
    <p:extLst>
      <p:ext uri="{BB962C8B-B14F-4D97-AF65-F5344CB8AC3E}">
        <p14:creationId xmlns:p14="http://schemas.microsoft.com/office/powerpoint/2010/main" val="372497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目的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91529" y="1737937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ステレオカメラを使用した経路決定法</a:t>
            </a:r>
            <a:endParaRPr kumimoji="1" lang="en-US" altLang="ja-JP" sz="32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05531" y="2917649"/>
            <a:ext cx="67329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3</a:t>
            </a:r>
            <a:r>
              <a:rPr lang="ja-JP" altLang="en-US" sz="2400" dirty="0"/>
              <a:t>次元復元を行い</a:t>
            </a:r>
            <a:r>
              <a:rPr lang="en-US" altLang="ja-JP" sz="2400" dirty="0"/>
              <a:t>, </a:t>
            </a:r>
            <a:r>
              <a:rPr lang="ja-JP" altLang="en-US" sz="2400" dirty="0"/>
              <a:t>経路を決定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ja-JP" altLang="en-US" sz="2400" dirty="0"/>
              <a:t>⇒ </a:t>
            </a:r>
            <a:r>
              <a:rPr lang="ja-JP" altLang="en-US" sz="2400" u="sng" dirty="0">
                <a:solidFill>
                  <a:schemeClr val="accent1"/>
                </a:solidFill>
              </a:rPr>
              <a:t>上下で幅が異なる</a:t>
            </a:r>
            <a:r>
              <a:rPr lang="ja-JP" altLang="en-US" sz="2400" dirty="0"/>
              <a:t>経路への誘導を回避できる</a:t>
            </a:r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マーカは使用しない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r>
              <a:rPr lang="ja-JP" altLang="en-US" sz="2400" dirty="0"/>
              <a:t>⇒ 走行環境に応じて</a:t>
            </a:r>
            <a:r>
              <a:rPr lang="ja-JP" altLang="en-US" sz="2400" u="sng" dirty="0">
                <a:solidFill>
                  <a:schemeClr val="accent1"/>
                </a:solidFill>
              </a:rPr>
              <a:t>経路の変更が可能</a:t>
            </a:r>
          </a:p>
        </p:txBody>
      </p:sp>
    </p:spTree>
    <p:extLst>
      <p:ext uri="{BB962C8B-B14F-4D97-AF65-F5344CB8AC3E}">
        <p14:creationId xmlns:p14="http://schemas.microsoft.com/office/powerpoint/2010/main" val="283066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198607" y="2437431"/>
            <a:ext cx="110799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右画像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98607" y="1640711"/>
            <a:ext cx="110799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左画像</a:t>
            </a:r>
          </a:p>
        </p:txBody>
      </p:sp>
      <p:cxnSp>
        <p:nvCxnSpPr>
          <p:cNvPr id="10" name="直線矢印コネクタ 9"/>
          <p:cNvCxnSpPr>
            <a:cxnSpLocks/>
            <a:stCxn id="8" idx="3"/>
            <a:endCxn id="32" idx="1"/>
          </p:cNvCxnSpPr>
          <p:nvPr/>
        </p:nvCxnSpPr>
        <p:spPr>
          <a:xfrm flipV="1">
            <a:off x="2306603" y="1871543"/>
            <a:ext cx="261240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>
            <a:stCxn id="7" idx="3"/>
          </p:cNvCxnSpPr>
          <p:nvPr/>
        </p:nvCxnSpPr>
        <p:spPr>
          <a:xfrm flipV="1">
            <a:off x="2306603" y="1871542"/>
            <a:ext cx="307146" cy="796722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2633268" y="147143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距離</a:t>
            </a:r>
            <a:endParaRPr kumimoji="1" lang="ja-JP" altLang="en-US" sz="20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642550" y="172341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0070C0"/>
                </a:solidFill>
                <a:latin typeface="+mn-ea"/>
              </a:rPr>
              <a:t>経路決定</a:t>
            </a:r>
            <a:endParaRPr kumimoji="1" lang="en-US" altLang="ja-JP" sz="2400" b="1" dirty="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ja-JP" altLang="en-US" sz="2400" b="1" dirty="0">
                <a:solidFill>
                  <a:srgbClr val="0070C0"/>
                </a:solidFill>
                <a:latin typeface="+mn-ea"/>
              </a:rPr>
              <a:t>アルゴリズム</a:t>
            </a:r>
            <a:endParaRPr kumimoji="1" lang="ja-JP" altLang="en-US" sz="24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タイトル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経路決定法 </a:t>
            </a:r>
            <a:r>
              <a:rPr lang="en-US" altLang="ja-JP" dirty="0"/>
              <a:t>| </a:t>
            </a:r>
            <a:r>
              <a:rPr lang="ja-JP" altLang="en-US" b="0" dirty="0"/>
              <a:t>システム概要</a:t>
            </a:r>
            <a:endParaRPr kumimoji="1" lang="ja-JP" altLang="en-US" b="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919007" y="1640710"/>
            <a:ext cx="1723549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/>
              <a:t>経路の認識</a:t>
            </a:r>
            <a:endParaRPr kumimoji="1" lang="ja-JP" altLang="en-US" sz="24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611224" y="5471775"/>
            <a:ext cx="233910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移動出力の決定</a:t>
            </a:r>
            <a:endParaRPr kumimoji="1" lang="ja-JP" altLang="en-US" sz="2400" dirty="0"/>
          </a:p>
        </p:txBody>
      </p:sp>
      <p:sp>
        <p:nvSpPr>
          <p:cNvPr id="46" name="角丸四角形 45"/>
          <p:cNvSpPr/>
          <p:nvPr/>
        </p:nvSpPr>
        <p:spPr>
          <a:xfrm>
            <a:off x="3364815" y="1057273"/>
            <a:ext cx="4889951" cy="4949244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68103" y="1224389"/>
            <a:ext cx="108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/>
                </a:solidFill>
              </a:rPr>
              <a:t>Step 1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068103" y="4937033"/>
            <a:ext cx="108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/>
                </a:solidFill>
              </a:rPr>
              <a:t>Step 4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068103" y="3446251"/>
            <a:ext cx="108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/>
                </a:solidFill>
              </a:rPr>
              <a:t>Step 3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068103" y="2234011"/>
            <a:ext cx="108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/>
                </a:solidFill>
              </a:rPr>
              <a:t>Step 2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93" name="直線矢印コネクタ 92"/>
          <p:cNvCxnSpPr>
            <a:stCxn id="32" idx="2"/>
            <a:endCxn id="45" idx="0"/>
          </p:cNvCxnSpPr>
          <p:nvPr/>
        </p:nvCxnSpPr>
        <p:spPr>
          <a:xfrm flipH="1">
            <a:off x="5780775" y="2102375"/>
            <a:ext cx="7" cy="3369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フローチャート: 判断 89"/>
              <p:cNvSpPr/>
              <p:nvPr/>
            </p:nvSpPr>
            <p:spPr>
              <a:xfrm>
                <a:off x="3951128" y="3831813"/>
                <a:ext cx="3657770" cy="930114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𝐴𝐺𝑉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フローチャート: 判断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128" y="3831813"/>
                <a:ext cx="3657770" cy="930114"/>
              </a:xfrm>
              <a:prstGeom prst="flowChartDecision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4265464" y="2707364"/>
                <a:ext cx="3029099" cy="49019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/>
                  <a:t>経路</a:t>
                </a:r>
                <a:r>
                  <a:rPr kumimoji="1" lang="ja-JP" altLang="en-US" sz="2400" dirty="0"/>
                  <a:t>空間幅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ja-JP" altLang="en-US" sz="2400" dirty="0"/>
                  <a:t>の</a:t>
                </a:r>
                <a:r>
                  <a:rPr kumimoji="1" lang="ja-JP" altLang="en-US" sz="2400" dirty="0"/>
                  <a:t>計算</a:t>
                </a: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464" y="2707364"/>
                <a:ext cx="3029099" cy="490199"/>
              </a:xfrm>
              <a:prstGeom prst="rect">
                <a:avLst/>
              </a:prstGeom>
              <a:blipFill>
                <a:blip r:embed="rId3"/>
                <a:stretch>
                  <a:fillRect l="-3000" t="-2381" r="-1600" b="-2381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テキスト ボックス 95"/>
          <p:cNvSpPr txBox="1"/>
          <p:nvPr/>
        </p:nvSpPr>
        <p:spPr>
          <a:xfrm>
            <a:off x="5780013" y="4713692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solidFill>
                  <a:srgbClr val="0070C0"/>
                </a:solidFill>
              </a:rPr>
              <a:t>true</a:t>
            </a:r>
            <a:endParaRPr kumimoji="1" lang="ja-JP" altLang="en-US" sz="2400" i="1" dirty="0">
              <a:solidFill>
                <a:srgbClr val="0070C0"/>
              </a:solidFill>
            </a:endParaRP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3353986" y="385630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solidFill>
                  <a:srgbClr val="FFC000"/>
                </a:solidFill>
              </a:rPr>
              <a:t>false</a:t>
            </a:r>
            <a:endParaRPr kumimoji="1" lang="ja-JP" altLang="en-US" sz="2400" i="1" dirty="0">
              <a:solidFill>
                <a:srgbClr val="FFC000"/>
              </a:solidFill>
            </a:endParaRPr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4929491" y="6213459"/>
            <a:ext cx="1701043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AGV</a:t>
            </a:r>
            <a:r>
              <a:rPr kumimoji="1" lang="ja-JP" altLang="en-US" sz="2400" dirty="0"/>
              <a:t>に入力</a:t>
            </a:r>
          </a:p>
        </p:txBody>
      </p:sp>
      <p:cxnSp>
        <p:nvCxnSpPr>
          <p:cNvPr id="110" name="直線矢印コネクタ 109"/>
          <p:cNvCxnSpPr>
            <a:stCxn id="45" idx="2"/>
            <a:endCxn id="108" idx="0"/>
          </p:cNvCxnSpPr>
          <p:nvPr/>
        </p:nvCxnSpPr>
        <p:spPr>
          <a:xfrm flipH="1">
            <a:off x="5780013" y="5933440"/>
            <a:ext cx="762" cy="2800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コネクタ: カギ線 113"/>
          <p:cNvCxnSpPr>
            <a:stCxn id="90" idx="1"/>
            <a:endCxn id="108" idx="1"/>
          </p:cNvCxnSpPr>
          <p:nvPr/>
        </p:nvCxnSpPr>
        <p:spPr>
          <a:xfrm rot="10800000" flipH="1" flipV="1">
            <a:off x="3951127" y="4296870"/>
            <a:ext cx="978363" cy="2147422"/>
          </a:xfrm>
          <a:prstGeom prst="bentConnector3">
            <a:avLst>
              <a:gd name="adj1" fmla="val -19571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2197033" y="60065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u="sng" dirty="0">
                <a:solidFill>
                  <a:srgbClr val="0070C0"/>
                </a:solidFill>
              </a:rPr>
              <a:t>減速命令</a:t>
            </a:r>
          </a:p>
        </p:txBody>
      </p:sp>
    </p:spTree>
    <p:extLst>
      <p:ext uri="{BB962C8B-B14F-4D97-AF65-F5344CB8AC3E}">
        <p14:creationId xmlns:p14="http://schemas.microsoft.com/office/powerpoint/2010/main" val="44562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正方形/長方形 190"/>
          <p:cNvSpPr/>
          <p:nvPr/>
        </p:nvSpPr>
        <p:spPr>
          <a:xfrm>
            <a:off x="3517666" y="2919423"/>
            <a:ext cx="3680087" cy="55705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3582246" y="4263056"/>
            <a:ext cx="3615507" cy="1191006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経路決定法 </a:t>
            </a:r>
            <a:r>
              <a:rPr lang="en-US" altLang="ja-JP" dirty="0"/>
              <a:t>| </a:t>
            </a:r>
            <a:r>
              <a:rPr lang="ja-JP" altLang="en-US" b="0" dirty="0"/>
              <a:t>経路の認識</a:t>
            </a:r>
            <a:endParaRPr kumimoji="1" lang="ja-JP" altLang="en-US" b="0" dirty="0"/>
          </a:p>
        </p:txBody>
      </p:sp>
      <p:grpSp>
        <p:nvGrpSpPr>
          <p:cNvPr id="63" name="グループ化 62"/>
          <p:cNvGrpSpPr/>
          <p:nvPr/>
        </p:nvGrpSpPr>
        <p:grpSpPr>
          <a:xfrm>
            <a:off x="713064" y="998290"/>
            <a:ext cx="5412639" cy="541186"/>
            <a:chOff x="713064" y="998290"/>
            <a:chExt cx="5412639" cy="541186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713064" y="998290"/>
              <a:ext cx="932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>
                  <a:solidFill>
                    <a:schemeClr val="accent1"/>
                  </a:solidFill>
                </a:rPr>
                <a:t>Step</a:t>
              </a:r>
              <a:endParaRPr kumimoji="1" lang="ja-JP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38" name="楕円 37"/>
            <p:cNvSpPr/>
            <p:nvPr/>
          </p:nvSpPr>
          <p:spPr>
            <a:xfrm>
              <a:off x="2042080" y="1104619"/>
              <a:ext cx="434857" cy="43485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bg1"/>
                  </a:solidFill>
                </a:rPr>
                <a:t>1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楕円 57"/>
            <p:cNvSpPr/>
            <p:nvPr/>
          </p:nvSpPr>
          <p:spPr>
            <a:xfrm>
              <a:off x="3258335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</a:rPr>
                <a:t>2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楕円 58"/>
            <p:cNvSpPr/>
            <p:nvPr/>
          </p:nvSpPr>
          <p:spPr>
            <a:xfrm>
              <a:off x="4474590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</a:rPr>
                <a:t>3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楕円 59"/>
            <p:cNvSpPr/>
            <p:nvPr/>
          </p:nvSpPr>
          <p:spPr>
            <a:xfrm>
              <a:off x="5690846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</a:rPr>
                <a:t>4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直線コネクタ 54"/>
            <p:cNvCxnSpPr>
              <a:stCxn id="38" idx="6"/>
              <a:endCxn id="58" idx="2"/>
            </p:cNvCxnSpPr>
            <p:nvPr/>
          </p:nvCxnSpPr>
          <p:spPr>
            <a:xfrm>
              <a:off x="2476937" y="1322048"/>
              <a:ext cx="7813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>
              <a:stCxn id="58" idx="6"/>
              <a:endCxn id="59" idx="2"/>
            </p:cNvCxnSpPr>
            <p:nvPr/>
          </p:nvCxnSpPr>
          <p:spPr>
            <a:xfrm>
              <a:off x="3693192" y="1322048"/>
              <a:ext cx="7813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>
              <a:cxnSpLocks/>
              <a:stCxn id="59" idx="6"/>
              <a:endCxn id="60" idx="2"/>
            </p:cNvCxnSpPr>
            <p:nvPr/>
          </p:nvCxnSpPr>
          <p:spPr>
            <a:xfrm>
              <a:off x="4909447" y="1322048"/>
              <a:ext cx="781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グループ化 63"/>
          <p:cNvGrpSpPr/>
          <p:nvPr/>
        </p:nvGrpSpPr>
        <p:grpSpPr>
          <a:xfrm rot="5400000">
            <a:off x="890012" y="3498426"/>
            <a:ext cx="1170140" cy="970363"/>
            <a:chOff x="2892155" y="4664861"/>
            <a:chExt cx="1394619" cy="1156516"/>
          </a:xfrm>
        </p:grpSpPr>
        <p:cxnSp>
          <p:nvCxnSpPr>
            <p:cNvPr id="133" name="直線コネクタ 132"/>
            <p:cNvCxnSpPr/>
            <p:nvPr/>
          </p:nvCxnSpPr>
          <p:spPr>
            <a:xfrm flipH="1">
              <a:off x="3073569" y="4664862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/>
            <p:cNvCxnSpPr/>
            <p:nvPr/>
          </p:nvCxnSpPr>
          <p:spPr>
            <a:xfrm>
              <a:off x="3572458" y="4664861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/>
            <p:cNvCxnSpPr/>
            <p:nvPr/>
          </p:nvCxnSpPr>
          <p:spPr>
            <a:xfrm>
              <a:off x="3073569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/>
            <p:cNvCxnSpPr/>
            <p:nvPr/>
          </p:nvCxnSpPr>
          <p:spPr>
            <a:xfrm>
              <a:off x="4071346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/>
            <p:cNvCxnSpPr/>
            <p:nvPr/>
          </p:nvCxnSpPr>
          <p:spPr>
            <a:xfrm>
              <a:off x="3073569" y="5821377"/>
              <a:ext cx="9977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/>
            <p:cNvCxnSpPr/>
            <p:nvPr/>
          </p:nvCxnSpPr>
          <p:spPr>
            <a:xfrm>
              <a:off x="3912609" y="5594609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/>
            <p:cNvCxnSpPr/>
            <p:nvPr/>
          </p:nvCxnSpPr>
          <p:spPr>
            <a:xfrm>
              <a:off x="2892155" y="5583270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/>
            <p:cNvCxnSpPr/>
            <p:nvPr/>
          </p:nvCxnSpPr>
          <p:spPr>
            <a:xfrm>
              <a:off x="4286774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/>
            <p:cNvCxnSpPr/>
            <p:nvPr/>
          </p:nvCxnSpPr>
          <p:spPr>
            <a:xfrm>
              <a:off x="2892155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テキスト ボックス 64"/>
          <p:cNvSpPr txBox="1"/>
          <p:nvPr/>
        </p:nvSpPr>
        <p:spPr>
          <a:xfrm>
            <a:off x="973256" y="3740951"/>
            <a:ext cx="77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AGV</a:t>
            </a:r>
            <a:endParaRPr kumimoji="1" lang="ja-JP" altLang="en-US" sz="2400" dirty="0"/>
          </a:p>
        </p:txBody>
      </p:sp>
      <p:sp>
        <p:nvSpPr>
          <p:cNvPr id="66" name="正方形/長方形 65"/>
          <p:cNvSpPr/>
          <p:nvPr/>
        </p:nvSpPr>
        <p:spPr>
          <a:xfrm>
            <a:off x="4447997" y="3476482"/>
            <a:ext cx="763398" cy="763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2" name="正方形/長方形 141"/>
          <p:cNvSpPr/>
          <p:nvPr/>
        </p:nvSpPr>
        <p:spPr>
          <a:xfrm>
            <a:off x="3589062" y="5455812"/>
            <a:ext cx="763398" cy="763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152302" y="1666871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物体と経路の</a:t>
            </a:r>
            <a:r>
              <a:rPr lang="ja-JP" altLang="en-US" sz="2800" u="sng" dirty="0">
                <a:solidFill>
                  <a:srgbClr val="0070C0"/>
                </a:solidFill>
              </a:rPr>
              <a:t>距離の差</a:t>
            </a:r>
            <a:r>
              <a:rPr lang="ja-JP" altLang="en-US" sz="2800" dirty="0"/>
              <a:t>を利用</a:t>
            </a:r>
            <a:endParaRPr kumimoji="1" lang="ja-JP" altLang="en-US" sz="2800" dirty="0"/>
          </a:p>
        </p:txBody>
      </p:sp>
      <p:cxnSp>
        <p:nvCxnSpPr>
          <p:cNvPr id="70" name="直線コネクタ 69"/>
          <p:cNvCxnSpPr/>
          <p:nvPr/>
        </p:nvCxnSpPr>
        <p:spPr>
          <a:xfrm>
            <a:off x="7197754" y="2919423"/>
            <a:ext cx="0" cy="374149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cxnSpLocks/>
          </p:cNvCxnSpPr>
          <p:nvPr/>
        </p:nvCxnSpPr>
        <p:spPr>
          <a:xfrm>
            <a:off x="4447997" y="3491391"/>
            <a:ext cx="2749757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cxnSpLocks/>
          </p:cNvCxnSpPr>
          <p:nvPr/>
        </p:nvCxnSpPr>
        <p:spPr>
          <a:xfrm>
            <a:off x="4474590" y="4254789"/>
            <a:ext cx="2723164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コネクタ 148"/>
          <p:cNvCxnSpPr>
            <a:cxnSpLocks/>
          </p:cNvCxnSpPr>
          <p:nvPr/>
        </p:nvCxnSpPr>
        <p:spPr>
          <a:xfrm>
            <a:off x="3585655" y="5455812"/>
            <a:ext cx="3612099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/>
          <p:cNvCxnSpPr>
            <a:cxnSpLocks/>
          </p:cNvCxnSpPr>
          <p:nvPr/>
        </p:nvCxnSpPr>
        <p:spPr>
          <a:xfrm>
            <a:off x="3585655" y="6219210"/>
            <a:ext cx="3612099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/>
          <p:nvPr/>
        </p:nvCxnSpPr>
        <p:spPr>
          <a:xfrm>
            <a:off x="4447997" y="3491391"/>
            <a:ext cx="0" cy="76339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/>
          <p:cNvCxnSpPr/>
          <p:nvPr/>
        </p:nvCxnSpPr>
        <p:spPr>
          <a:xfrm>
            <a:off x="3585654" y="5455812"/>
            <a:ext cx="0" cy="759897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/>
          <p:nvPr/>
        </p:nvCxnSpPr>
        <p:spPr>
          <a:xfrm>
            <a:off x="7197754" y="4263056"/>
            <a:ext cx="0" cy="1192756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コネクタ 164"/>
          <p:cNvCxnSpPr/>
          <p:nvPr/>
        </p:nvCxnSpPr>
        <p:spPr>
          <a:xfrm flipV="1">
            <a:off x="7197754" y="2919423"/>
            <a:ext cx="0" cy="57196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コネクタ 166"/>
          <p:cNvCxnSpPr>
            <a:cxnSpLocks/>
          </p:cNvCxnSpPr>
          <p:nvPr/>
        </p:nvCxnSpPr>
        <p:spPr>
          <a:xfrm>
            <a:off x="7197754" y="6215709"/>
            <a:ext cx="0" cy="52065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/>
          <p:cNvCxnSpPr>
            <a:cxnSpLocks/>
            <a:endCxn id="171" idx="1"/>
          </p:cNvCxnSpPr>
          <p:nvPr/>
        </p:nvCxnSpPr>
        <p:spPr>
          <a:xfrm>
            <a:off x="6770931" y="1833245"/>
            <a:ext cx="248153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テキスト ボックス 170"/>
          <p:cNvSpPr txBox="1"/>
          <p:nvPr/>
        </p:nvSpPr>
        <p:spPr>
          <a:xfrm>
            <a:off x="7019084" y="1633190"/>
            <a:ext cx="208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: AGV</a:t>
            </a:r>
            <a:r>
              <a:rPr kumimoji="1" lang="ja-JP" altLang="en-US" sz="2000" dirty="0"/>
              <a:t>からの距離</a:t>
            </a: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6886899" y="2604910"/>
            <a:ext cx="62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Wall</a:t>
            </a:r>
            <a:endParaRPr kumimoji="1" lang="ja-JP" altLang="en-US" dirty="0"/>
          </a:p>
        </p:txBody>
      </p:sp>
      <p:cxnSp>
        <p:nvCxnSpPr>
          <p:cNvPr id="176" name="直線コネクタ 175"/>
          <p:cNvCxnSpPr/>
          <p:nvPr/>
        </p:nvCxnSpPr>
        <p:spPr>
          <a:xfrm>
            <a:off x="5327009" y="2974242"/>
            <a:ext cx="0" cy="376211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テキスト ボックス 176"/>
          <p:cNvSpPr txBox="1"/>
          <p:nvPr/>
        </p:nvSpPr>
        <p:spPr>
          <a:xfrm>
            <a:off x="7021269" y="1980866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: </a:t>
            </a:r>
            <a:r>
              <a:rPr lang="ja-JP" altLang="en-US" sz="2000" dirty="0"/>
              <a:t>閾値</a:t>
            </a:r>
            <a:endParaRPr kumimoji="1" lang="ja-JP" altLang="en-US" sz="2000" dirty="0"/>
          </a:p>
        </p:txBody>
      </p:sp>
      <p:cxnSp>
        <p:nvCxnSpPr>
          <p:cNvPr id="181" name="直線コネクタ 180"/>
          <p:cNvCxnSpPr>
            <a:cxnSpLocks/>
            <a:endCxn id="177" idx="1"/>
          </p:cNvCxnSpPr>
          <p:nvPr/>
        </p:nvCxnSpPr>
        <p:spPr>
          <a:xfrm>
            <a:off x="7021269" y="2180921"/>
            <a:ext cx="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コネクタ 184"/>
          <p:cNvCxnSpPr>
            <a:cxnSpLocks/>
            <a:stCxn id="177" idx="1"/>
          </p:cNvCxnSpPr>
          <p:nvPr/>
        </p:nvCxnSpPr>
        <p:spPr>
          <a:xfrm flipH="1">
            <a:off x="6755752" y="2180921"/>
            <a:ext cx="26551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テキスト ボックス 186"/>
          <p:cNvSpPr txBox="1"/>
          <p:nvPr/>
        </p:nvSpPr>
        <p:spPr>
          <a:xfrm>
            <a:off x="415555" y="2228461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u="sng" dirty="0">
                <a:solidFill>
                  <a:srgbClr val="0070C0"/>
                </a:solidFill>
              </a:rPr>
              <a:t>閾値以上の距離があるスペースを経路</a:t>
            </a:r>
            <a:r>
              <a:rPr lang="ja-JP" altLang="en-US" sz="2400" dirty="0"/>
              <a:t>と認識</a:t>
            </a:r>
            <a:endParaRPr kumimoji="1" lang="ja-JP" altLang="en-US" sz="2400" dirty="0"/>
          </a:p>
        </p:txBody>
      </p:sp>
      <p:sp>
        <p:nvSpPr>
          <p:cNvPr id="192" name="正方形/長方形 191"/>
          <p:cNvSpPr/>
          <p:nvPr/>
        </p:nvSpPr>
        <p:spPr>
          <a:xfrm>
            <a:off x="3589062" y="6215709"/>
            <a:ext cx="3608691" cy="520651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6755752" y="1384183"/>
            <a:ext cx="263332" cy="24900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4" name="直線矢印コネクタ 193"/>
          <p:cNvCxnSpPr/>
          <p:nvPr/>
        </p:nvCxnSpPr>
        <p:spPr>
          <a:xfrm>
            <a:off x="4194495" y="6253396"/>
            <a:ext cx="0" cy="42429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テキスト ボックス 194"/>
          <p:cNvSpPr txBox="1"/>
          <p:nvPr/>
        </p:nvSpPr>
        <p:spPr>
          <a:xfrm>
            <a:off x="7019084" y="1305702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ja-JP" altLang="en-US" sz="2000" dirty="0"/>
              <a:t>経路</a:t>
            </a:r>
          </a:p>
        </p:txBody>
      </p:sp>
      <p:sp>
        <p:nvSpPr>
          <p:cNvPr id="198" name="テキスト ボックス 197"/>
          <p:cNvSpPr txBox="1"/>
          <p:nvPr/>
        </p:nvSpPr>
        <p:spPr>
          <a:xfrm>
            <a:off x="455521" y="275957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閾値は</a:t>
            </a:r>
            <a:r>
              <a:rPr kumimoji="1" lang="ja-JP" altLang="en-US" sz="2400" u="sng" dirty="0">
                <a:solidFill>
                  <a:srgbClr val="0070C0"/>
                </a:solidFill>
              </a:rPr>
              <a:t>距離の平均値</a:t>
            </a:r>
          </a:p>
        </p:txBody>
      </p:sp>
      <p:cxnSp>
        <p:nvCxnSpPr>
          <p:cNvPr id="200" name="直線矢印コネクタ 199"/>
          <p:cNvCxnSpPr/>
          <p:nvPr/>
        </p:nvCxnSpPr>
        <p:spPr>
          <a:xfrm>
            <a:off x="415554" y="6736360"/>
            <a:ext cx="23360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テキスト ボックス 200"/>
              <p:cNvSpPr txBox="1"/>
              <p:nvPr/>
            </p:nvSpPr>
            <p:spPr>
              <a:xfrm>
                <a:off x="2701832" y="6465543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01" name="テキスト ボックス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832" y="6465543"/>
                <a:ext cx="4598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直線矢印コネクタ 202"/>
          <p:cNvCxnSpPr/>
          <p:nvPr/>
        </p:nvCxnSpPr>
        <p:spPr>
          <a:xfrm flipV="1">
            <a:off x="440422" y="5217952"/>
            <a:ext cx="0" cy="15184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テキスト ボックス 203"/>
              <p:cNvSpPr txBox="1"/>
              <p:nvPr/>
            </p:nvSpPr>
            <p:spPr>
              <a:xfrm>
                <a:off x="202472" y="4823766"/>
                <a:ext cx="4759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04" name="テキスト ボックス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2" y="4823766"/>
                <a:ext cx="475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77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方形/長方形 81"/>
          <p:cNvSpPr/>
          <p:nvPr/>
        </p:nvSpPr>
        <p:spPr>
          <a:xfrm>
            <a:off x="4927951" y="2421671"/>
            <a:ext cx="3867324" cy="55705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27951" y="3782530"/>
            <a:ext cx="3867324" cy="1191006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927951" y="5717957"/>
            <a:ext cx="3867324" cy="520651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ja-JP" altLang="en-US" dirty="0"/>
                  <a:t>経路決定法 </a:t>
                </a:r>
                <a:r>
                  <a:rPr lang="en-US" altLang="ja-JP" dirty="0"/>
                  <a:t>|</a:t>
                </a:r>
                <a:r>
                  <a:rPr lang="ja-JP" altLang="en-US" b="0" dirty="0"/>
                  <a:t> 空間幅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ja-JP" altLang="en-US" b="0" dirty="0"/>
                  <a:t>の計算</a:t>
                </a:r>
                <a:endParaRPr kumimoji="1" lang="ja-JP" altLang="en-US" b="0" dirty="0"/>
              </a:p>
            </p:txBody>
          </p:sp>
        </mc:Choice>
        <mc:Fallback xmlns="">
          <p:sp>
            <p:nvSpPr>
              <p:cNvPr id="23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963" b="-111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グループ化 13"/>
          <p:cNvGrpSpPr/>
          <p:nvPr/>
        </p:nvGrpSpPr>
        <p:grpSpPr>
          <a:xfrm>
            <a:off x="713064" y="998290"/>
            <a:ext cx="5412639" cy="541186"/>
            <a:chOff x="713064" y="998290"/>
            <a:chExt cx="5412639" cy="541186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713064" y="998290"/>
              <a:ext cx="932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>
                  <a:solidFill>
                    <a:schemeClr val="accent1"/>
                  </a:solidFill>
                </a:rPr>
                <a:t>Step</a:t>
              </a:r>
              <a:endParaRPr kumimoji="1" lang="ja-JP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楕円 15"/>
            <p:cNvSpPr/>
            <p:nvPr/>
          </p:nvSpPr>
          <p:spPr>
            <a:xfrm>
              <a:off x="2042080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</a:rPr>
                <a:t>1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楕円 16"/>
            <p:cNvSpPr/>
            <p:nvPr/>
          </p:nvSpPr>
          <p:spPr>
            <a:xfrm>
              <a:off x="3258335" y="1104619"/>
              <a:ext cx="434857" cy="43485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bg1"/>
                  </a:solidFill>
                </a:rPr>
                <a:t>2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楕円 17"/>
            <p:cNvSpPr/>
            <p:nvPr/>
          </p:nvSpPr>
          <p:spPr>
            <a:xfrm>
              <a:off x="4474590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</a:rPr>
                <a:t>3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楕円 20"/>
            <p:cNvSpPr/>
            <p:nvPr/>
          </p:nvSpPr>
          <p:spPr>
            <a:xfrm>
              <a:off x="5690846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</a:rPr>
                <a:t>4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線コネクタ 21"/>
            <p:cNvCxnSpPr>
              <a:stCxn id="16" idx="6"/>
              <a:endCxn id="17" idx="2"/>
            </p:cNvCxnSpPr>
            <p:nvPr/>
          </p:nvCxnSpPr>
          <p:spPr>
            <a:xfrm>
              <a:off x="2476937" y="1322048"/>
              <a:ext cx="7813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>
              <a:stCxn id="17" idx="6"/>
              <a:endCxn id="18" idx="2"/>
            </p:cNvCxnSpPr>
            <p:nvPr/>
          </p:nvCxnSpPr>
          <p:spPr>
            <a:xfrm>
              <a:off x="3693192" y="1322048"/>
              <a:ext cx="7813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909447" y="1322048"/>
              <a:ext cx="781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正方形/長方形 65"/>
          <p:cNvSpPr/>
          <p:nvPr/>
        </p:nvSpPr>
        <p:spPr>
          <a:xfrm>
            <a:off x="6045519" y="2978730"/>
            <a:ext cx="763398" cy="763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5186584" y="4958060"/>
            <a:ext cx="763398" cy="763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/>
          <p:cNvCxnSpPr>
            <a:cxnSpLocks/>
          </p:cNvCxnSpPr>
          <p:nvPr/>
        </p:nvCxnSpPr>
        <p:spPr>
          <a:xfrm>
            <a:off x="8795276" y="2421671"/>
            <a:ext cx="0" cy="374149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/>
          <p:cNvCxnSpPr>
            <a:cxnSpLocks/>
          </p:cNvCxnSpPr>
          <p:nvPr/>
        </p:nvCxnSpPr>
        <p:spPr>
          <a:xfrm>
            <a:off x="6045519" y="2993639"/>
            <a:ext cx="2749757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>
            <a:cxnSpLocks/>
          </p:cNvCxnSpPr>
          <p:nvPr/>
        </p:nvCxnSpPr>
        <p:spPr>
          <a:xfrm>
            <a:off x="6072112" y="3757037"/>
            <a:ext cx="2723164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cxnSpLocks/>
          </p:cNvCxnSpPr>
          <p:nvPr/>
        </p:nvCxnSpPr>
        <p:spPr>
          <a:xfrm>
            <a:off x="5183177" y="4958060"/>
            <a:ext cx="3612099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/>
          <p:cNvCxnSpPr>
            <a:cxnSpLocks/>
          </p:cNvCxnSpPr>
          <p:nvPr/>
        </p:nvCxnSpPr>
        <p:spPr>
          <a:xfrm>
            <a:off x="5183177" y="5721458"/>
            <a:ext cx="3612099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>
            <a:cxnSpLocks/>
          </p:cNvCxnSpPr>
          <p:nvPr/>
        </p:nvCxnSpPr>
        <p:spPr>
          <a:xfrm>
            <a:off x="6045519" y="2993639"/>
            <a:ext cx="0" cy="76339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cxnSpLocks/>
          </p:cNvCxnSpPr>
          <p:nvPr/>
        </p:nvCxnSpPr>
        <p:spPr>
          <a:xfrm>
            <a:off x="5183176" y="4958060"/>
            <a:ext cx="0" cy="759897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>
            <a:cxnSpLocks/>
          </p:cNvCxnSpPr>
          <p:nvPr/>
        </p:nvCxnSpPr>
        <p:spPr>
          <a:xfrm>
            <a:off x="8795276" y="3765304"/>
            <a:ext cx="0" cy="1192756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/>
          <p:cNvCxnSpPr>
            <a:cxnSpLocks/>
          </p:cNvCxnSpPr>
          <p:nvPr/>
        </p:nvCxnSpPr>
        <p:spPr>
          <a:xfrm flipV="1">
            <a:off x="8795276" y="2421671"/>
            <a:ext cx="0" cy="57196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>
            <a:cxnSpLocks/>
          </p:cNvCxnSpPr>
          <p:nvPr/>
        </p:nvCxnSpPr>
        <p:spPr>
          <a:xfrm>
            <a:off x="8795276" y="5717957"/>
            <a:ext cx="0" cy="52065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8484421" y="2107158"/>
            <a:ext cx="62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Wall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245487" y="1698499"/>
                <a:ext cx="3863815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/>
                  <a:t>経路の空間幅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ja-JP" altLang="en-US" sz="2800" dirty="0"/>
                  <a:t>を計算</a:t>
                </a: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87" y="1698499"/>
                <a:ext cx="3863815" cy="556434"/>
              </a:xfrm>
              <a:prstGeom prst="rect">
                <a:avLst/>
              </a:prstGeom>
              <a:blipFill>
                <a:blip r:embed="rId4"/>
                <a:stretch>
                  <a:fillRect l="-3155" t="-5495" r="-1893" b="-3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矢印コネクタ 85"/>
          <p:cNvCxnSpPr>
            <a:cxnSpLocks/>
          </p:cNvCxnSpPr>
          <p:nvPr/>
        </p:nvCxnSpPr>
        <p:spPr>
          <a:xfrm>
            <a:off x="5792017" y="3890173"/>
            <a:ext cx="0" cy="989489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5706824" y="4139817"/>
                <a:ext cx="651845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24" y="4139817"/>
                <a:ext cx="651845" cy="490199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コネクタ 89"/>
          <p:cNvCxnSpPr>
            <a:cxnSpLocks/>
            <a:endCxn id="91" idx="1"/>
          </p:cNvCxnSpPr>
          <p:nvPr/>
        </p:nvCxnSpPr>
        <p:spPr>
          <a:xfrm>
            <a:off x="6770931" y="1833245"/>
            <a:ext cx="248153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/>
          <p:cNvSpPr txBox="1"/>
          <p:nvPr/>
        </p:nvSpPr>
        <p:spPr>
          <a:xfrm>
            <a:off x="7019084" y="1633190"/>
            <a:ext cx="208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: AGV</a:t>
            </a:r>
            <a:r>
              <a:rPr kumimoji="1" lang="ja-JP" altLang="en-US" sz="2000" dirty="0"/>
              <a:t>からの距離</a:t>
            </a:r>
          </a:p>
        </p:txBody>
      </p:sp>
      <p:sp>
        <p:nvSpPr>
          <p:cNvPr id="95" name="正方形/長方形 94"/>
          <p:cNvSpPr/>
          <p:nvPr/>
        </p:nvSpPr>
        <p:spPr>
          <a:xfrm>
            <a:off x="6755752" y="1384183"/>
            <a:ext cx="263332" cy="24900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7019084" y="1305702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ja-JP" altLang="en-US" sz="2000" dirty="0"/>
              <a:t>経路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/>
              <p:cNvSpPr txBox="1"/>
              <p:nvPr/>
            </p:nvSpPr>
            <p:spPr>
              <a:xfrm>
                <a:off x="22769" y="2896800"/>
                <a:ext cx="3058851" cy="873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ja-JP" sz="2400" b="0" dirty="0"/>
              </a:p>
            </p:txBody>
          </p:sp>
        </mc:Choice>
        <mc:Fallback xmlns="">
          <p:sp>
            <p:nvSpPr>
              <p:cNvPr id="97" name="テキスト ボックス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9" y="2896800"/>
                <a:ext cx="3058851" cy="8738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線矢印コネクタ 97"/>
          <p:cNvCxnSpPr>
            <a:cxnSpLocks/>
          </p:cNvCxnSpPr>
          <p:nvPr/>
        </p:nvCxnSpPr>
        <p:spPr>
          <a:xfrm>
            <a:off x="3876240" y="6488252"/>
            <a:ext cx="2719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テキスト ボックス 98"/>
              <p:cNvSpPr txBox="1"/>
              <p:nvPr/>
            </p:nvSpPr>
            <p:spPr>
              <a:xfrm>
                <a:off x="6540996" y="6251675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9" name="テキスト ボックス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96" y="6251675"/>
                <a:ext cx="45986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矢印コネクタ 99"/>
          <p:cNvCxnSpPr>
            <a:cxnSpLocks/>
          </p:cNvCxnSpPr>
          <p:nvPr/>
        </p:nvCxnSpPr>
        <p:spPr>
          <a:xfrm flipV="1">
            <a:off x="3877700" y="4871556"/>
            <a:ext cx="0" cy="1610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テキスト ボックス 100"/>
              <p:cNvSpPr txBox="1"/>
              <p:nvPr/>
            </p:nvSpPr>
            <p:spPr>
              <a:xfrm>
                <a:off x="3646175" y="4534864"/>
                <a:ext cx="475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01" name="テキスト ボックス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175" y="4534864"/>
                <a:ext cx="4759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2036" y="5150843"/>
                <a:ext cx="3888309" cy="1654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: </a:t>
                </a:r>
                <a:r>
                  <a:rPr kumimoji="1" lang="ja-JP" altLang="en-US" sz="2000" dirty="0"/>
                  <a:t>空間幅</a:t>
                </a:r>
                <a:r>
                  <a:rPr kumimoji="1" lang="en-US" altLang="ja-JP" sz="2000" dirty="0"/>
                  <a:t>[mm]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000" dirty="0"/>
                  <a:t>: </a:t>
                </a:r>
                <a:r>
                  <a:rPr kumimoji="1" lang="ja-JP" altLang="en-US" sz="2000" dirty="0"/>
                  <a:t>カメラ間距離</a:t>
                </a:r>
                <a:r>
                  <a:rPr kumimoji="1" lang="en-US" altLang="ja-JP" sz="2000" dirty="0"/>
                  <a:t>[mm]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: </a:t>
                </a:r>
                <a:r>
                  <a:rPr kumimoji="1" lang="ja-JP" altLang="en-US" sz="2000" dirty="0"/>
                  <a:t>距離</a:t>
                </a:r>
                <a:r>
                  <a:rPr kumimoji="1" lang="en-US" altLang="ja-JP" sz="2000" dirty="0"/>
                  <a:t>[mm]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: </a:t>
                </a:r>
                <a:r>
                  <a:rPr lang="ja-JP" altLang="en-US" sz="2000" dirty="0"/>
                  <a:t>左画像上の画像座標</a:t>
                </a:r>
                <a:r>
                  <a:rPr lang="en-US" altLang="ja-JP" sz="2000" dirty="0"/>
                  <a:t>[pixel]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: </a:t>
                </a:r>
                <a:r>
                  <a:rPr lang="ja-JP" altLang="en-US" sz="2000" dirty="0"/>
                  <a:t>内部パラメータ</a:t>
                </a:r>
                <a:r>
                  <a:rPr lang="en-US" altLang="ja-JP" sz="2000" dirty="0"/>
                  <a:t>[mm/pixel]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" y="5150843"/>
                <a:ext cx="3888309" cy="1654877"/>
              </a:xfrm>
              <a:prstGeom prst="rect">
                <a:avLst/>
              </a:prstGeom>
              <a:blipFill>
                <a:blip r:embed="rId9"/>
                <a:stretch>
                  <a:fillRect l="-784" t="-2214" r="-1097" b="-6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直線矢印コネクタ 151"/>
          <p:cNvCxnSpPr/>
          <p:nvPr/>
        </p:nvCxnSpPr>
        <p:spPr>
          <a:xfrm>
            <a:off x="4096099" y="3782530"/>
            <a:ext cx="19234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矢印コネクタ 155"/>
          <p:cNvCxnSpPr>
            <a:cxnSpLocks/>
          </p:cNvCxnSpPr>
          <p:nvPr/>
        </p:nvCxnSpPr>
        <p:spPr>
          <a:xfrm>
            <a:off x="4071526" y="4958960"/>
            <a:ext cx="111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テキスト ボックス 165"/>
              <p:cNvSpPr txBox="1"/>
              <p:nvPr/>
            </p:nvSpPr>
            <p:spPr>
              <a:xfrm>
                <a:off x="4502345" y="3329535"/>
                <a:ext cx="5423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テキスト ボックス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345" y="3329535"/>
                <a:ext cx="542328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テキスト ボックス 166"/>
              <p:cNvSpPr txBox="1"/>
              <p:nvPr/>
            </p:nvSpPr>
            <p:spPr>
              <a:xfrm>
                <a:off x="4507378" y="4455135"/>
                <a:ext cx="5423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7" name="テキスト ボックス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378" y="4455135"/>
                <a:ext cx="54232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グループ化 167"/>
          <p:cNvGrpSpPr/>
          <p:nvPr/>
        </p:nvGrpSpPr>
        <p:grpSpPr>
          <a:xfrm rot="5400000">
            <a:off x="2819718" y="3809411"/>
            <a:ext cx="1170140" cy="970363"/>
            <a:chOff x="2892155" y="4664861"/>
            <a:chExt cx="1394619" cy="1156516"/>
          </a:xfrm>
        </p:grpSpPr>
        <p:cxnSp>
          <p:nvCxnSpPr>
            <p:cNvPr id="169" name="直線コネクタ 168"/>
            <p:cNvCxnSpPr/>
            <p:nvPr/>
          </p:nvCxnSpPr>
          <p:spPr>
            <a:xfrm flipH="1">
              <a:off x="3073569" y="4664862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169"/>
            <p:cNvCxnSpPr/>
            <p:nvPr/>
          </p:nvCxnSpPr>
          <p:spPr>
            <a:xfrm>
              <a:off x="3572458" y="4664861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コネクタ 170"/>
            <p:cNvCxnSpPr/>
            <p:nvPr/>
          </p:nvCxnSpPr>
          <p:spPr>
            <a:xfrm>
              <a:off x="3073569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コネクタ 171"/>
            <p:cNvCxnSpPr/>
            <p:nvPr/>
          </p:nvCxnSpPr>
          <p:spPr>
            <a:xfrm>
              <a:off x="4071346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コネクタ 172"/>
            <p:cNvCxnSpPr/>
            <p:nvPr/>
          </p:nvCxnSpPr>
          <p:spPr>
            <a:xfrm>
              <a:off x="3073569" y="5821377"/>
              <a:ext cx="9977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コネクタ 173"/>
            <p:cNvCxnSpPr/>
            <p:nvPr/>
          </p:nvCxnSpPr>
          <p:spPr>
            <a:xfrm>
              <a:off x="3912609" y="5594609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コネクタ 174"/>
            <p:cNvCxnSpPr/>
            <p:nvPr/>
          </p:nvCxnSpPr>
          <p:spPr>
            <a:xfrm>
              <a:off x="2892155" y="5583270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コネクタ 175"/>
            <p:cNvCxnSpPr/>
            <p:nvPr/>
          </p:nvCxnSpPr>
          <p:spPr>
            <a:xfrm>
              <a:off x="4286774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コネクタ 176"/>
            <p:cNvCxnSpPr/>
            <p:nvPr/>
          </p:nvCxnSpPr>
          <p:spPr>
            <a:xfrm>
              <a:off x="2892155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テキスト ボックス 177"/>
          <p:cNvSpPr txBox="1"/>
          <p:nvPr/>
        </p:nvSpPr>
        <p:spPr>
          <a:xfrm>
            <a:off x="2902962" y="4051936"/>
            <a:ext cx="77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AGV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17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経路決定法 </a:t>
            </a:r>
            <a:r>
              <a:rPr lang="en-US" altLang="ja-JP" dirty="0"/>
              <a:t>| </a:t>
            </a:r>
            <a:r>
              <a:rPr lang="ja-JP" altLang="en-US" b="0" dirty="0"/>
              <a:t>通可判断</a:t>
            </a:r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713064" y="998290"/>
            <a:ext cx="5412639" cy="541186"/>
            <a:chOff x="713064" y="998290"/>
            <a:chExt cx="5412639" cy="541186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713064" y="998290"/>
              <a:ext cx="932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>
                  <a:solidFill>
                    <a:schemeClr val="accent1"/>
                  </a:solidFill>
                </a:rPr>
                <a:t>Step</a:t>
              </a:r>
              <a:endParaRPr kumimoji="1" lang="ja-JP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楕円 4"/>
            <p:cNvSpPr/>
            <p:nvPr/>
          </p:nvSpPr>
          <p:spPr>
            <a:xfrm>
              <a:off x="2042080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</a:rPr>
                <a:t>1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楕円 5"/>
            <p:cNvSpPr/>
            <p:nvPr/>
          </p:nvSpPr>
          <p:spPr>
            <a:xfrm>
              <a:off x="3258335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</a:rPr>
                <a:t>2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楕円 6"/>
            <p:cNvSpPr/>
            <p:nvPr/>
          </p:nvSpPr>
          <p:spPr>
            <a:xfrm>
              <a:off x="4474590" y="1104619"/>
              <a:ext cx="434857" cy="43485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bg1"/>
                  </a:solidFill>
                </a:rPr>
                <a:t>3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楕円 7"/>
            <p:cNvSpPr/>
            <p:nvPr/>
          </p:nvSpPr>
          <p:spPr>
            <a:xfrm>
              <a:off x="5690846" y="1104619"/>
              <a:ext cx="434857" cy="4348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</a:rPr>
                <a:t>4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コネクタ 8"/>
            <p:cNvCxnSpPr>
              <a:stCxn id="5" idx="6"/>
              <a:endCxn id="6" idx="2"/>
            </p:cNvCxnSpPr>
            <p:nvPr/>
          </p:nvCxnSpPr>
          <p:spPr>
            <a:xfrm>
              <a:off x="2476937" y="1322048"/>
              <a:ext cx="7813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>
              <a:stCxn id="6" idx="6"/>
              <a:endCxn id="7" idx="2"/>
            </p:cNvCxnSpPr>
            <p:nvPr/>
          </p:nvCxnSpPr>
          <p:spPr>
            <a:xfrm>
              <a:off x="3693192" y="1322048"/>
              <a:ext cx="7813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>
              <a:cxnSpLocks/>
              <a:stCxn id="7" idx="6"/>
              <a:endCxn id="8" idx="2"/>
            </p:cNvCxnSpPr>
            <p:nvPr/>
          </p:nvCxnSpPr>
          <p:spPr>
            <a:xfrm>
              <a:off x="4909447" y="1322048"/>
              <a:ext cx="781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162586" y="2734398"/>
                <a:ext cx="3410806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ja-JP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𝐴𝐺𝑉</m:t>
                        </m:r>
                      </m:sub>
                    </m:sSub>
                    <m:r>
                      <a:rPr lang="ja-JP" altLang="en-US" sz="2400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ja-JP" altLang="en-US" sz="2400" dirty="0"/>
                  <a:t> </a:t>
                </a:r>
                <a:r>
                  <a:rPr kumimoji="1" lang="ja-JP" altLang="en-US" sz="2400" b="1" dirty="0">
                    <a:solidFill>
                      <a:srgbClr val="0070C0"/>
                    </a:solidFill>
                  </a:rPr>
                  <a:t>通過可能</a:t>
                </a: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6" y="2734398"/>
                <a:ext cx="3410806" cy="490199"/>
              </a:xfrm>
              <a:prstGeom prst="rect">
                <a:avLst/>
              </a:prstGeom>
              <a:blipFill>
                <a:blip r:embed="rId2"/>
                <a:stretch>
                  <a:fillRect t="-3750" r="-1968" b="-28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正方形/長方形 45"/>
          <p:cNvSpPr/>
          <p:nvPr/>
        </p:nvSpPr>
        <p:spPr>
          <a:xfrm>
            <a:off x="4927951" y="2421671"/>
            <a:ext cx="3867324" cy="55705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927951" y="3782530"/>
            <a:ext cx="3867324" cy="1191006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927951" y="5717957"/>
            <a:ext cx="3867324" cy="520651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045519" y="2978730"/>
            <a:ext cx="763398" cy="763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5186584" y="4958060"/>
            <a:ext cx="763398" cy="763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1" name="直線コネクタ 50"/>
          <p:cNvCxnSpPr>
            <a:cxnSpLocks/>
          </p:cNvCxnSpPr>
          <p:nvPr/>
        </p:nvCxnSpPr>
        <p:spPr>
          <a:xfrm>
            <a:off x="8795276" y="2421671"/>
            <a:ext cx="0" cy="374149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cxnSpLocks/>
          </p:cNvCxnSpPr>
          <p:nvPr/>
        </p:nvCxnSpPr>
        <p:spPr>
          <a:xfrm>
            <a:off x="6045519" y="2993639"/>
            <a:ext cx="2749757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cxnSpLocks/>
          </p:cNvCxnSpPr>
          <p:nvPr/>
        </p:nvCxnSpPr>
        <p:spPr>
          <a:xfrm>
            <a:off x="6072112" y="3757037"/>
            <a:ext cx="2723164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cxnSpLocks/>
          </p:cNvCxnSpPr>
          <p:nvPr/>
        </p:nvCxnSpPr>
        <p:spPr>
          <a:xfrm>
            <a:off x="5183177" y="4958060"/>
            <a:ext cx="3612099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cxnSpLocks/>
          </p:cNvCxnSpPr>
          <p:nvPr/>
        </p:nvCxnSpPr>
        <p:spPr>
          <a:xfrm>
            <a:off x="5183177" y="5721458"/>
            <a:ext cx="3612099" cy="0"/>
          </a:xfrm>
          <a:prstGeom prst="line">
            <a:avLst/>
          </a:prstGeom>
          <a:ln w="571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>
            <a:cxnSpLocks/>
          </p:cNvCxnSpPr>
          <p:nvPr/>
        </p:nvCxnSpPr>
        <p:spPr>
          <a:xfrm>
            <a:off x="6045519" y="2993639"/>
            <a:ext cx="0" cy="76339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cxnSpLocks/>
          </p:cNvCxnSpPr>
          <p:nvPr/>
        </p:nvCxnSpPr>
        <p:spPr>
          <a:xfrm>
            <a:off x="5183176" y="4958060"/>
            <a:ext cx="0" cy="759897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cxnSpLocks/>
          </p:cNvCxnSpPr>
          <p:nvPr/>
        </p:nvCxnSpPr>
        <p:spPr>
          <a:xfrm>
            <a:off x="8795276" y="3765304"/>
            <a:ext cx="0" cy="1192756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cxnSpLocks/>
          </p:cNvCxnSpPr>
          <p:nvPr/>
        </p:nvCxnSpPr>
        <p:spPr>
          <a:xfrm flipV="1">
            <a:off x="8795276" y="2421671"/>
            <a:ext cx="0" cy="57196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cxnSpLocks/>
          </p:cNvCxnSpPr>
          <p:nvPr/>
        </p:nvCxnSpPr>
        <p:spPr>
          <a:xfrm>
            <a:off x="8795276" y="5717957"/>
            <a:ext cx="0" cy="52065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/>
          <p:cNvSpPr txBox="1"/>
          <p:nvPr/>
        </p:nvSpPr>
        <p:spPr>
          <a:xfrm>
            <a:off x="8484421" y="2107158"/>
            <a:ext cx="62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Wall</a:t>
            </a:r>
            <a:endParaRPr kumimoji="1" lang="ja-JP" altLang="en-US" dirty="0"/>
          </a:p>
        </p:txBody>
      </p:sp>
      <p:cxnSp>
        <p:nvCxnSpPr>
          <p:cNvPr id="63" name="直線矢印コネクタ 62"/>
          <p:cNvCxnSpPr>
            <a:cxnSpLocks/>
          </p:cNvCxnSpPr>
          <p:nvPr/>
        </p:nvCxnSpPr>
        <p:spPr>
          <a:xfrm>
            <a:off x="5792017" y="3890173"/>
            <a:ext cx="0" cy="989489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5706824" y="4139817"/>
                <a:ext cx="651845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24" y="4139817"/>
                <a:ext cx="651845" cy="490199"/>
              </a:xfrm>
              <a:prstGeom prst="rect">
                <a:avLst/>
              </a:prstGeom>
              <a:blipFill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コネクタ 64"/>
          <p:cNvCxnSpPr>
            <a:cxnSpLocks/>
            <a:endCxn id="66" idx="1"/>
          </p:cNvCxnSpPr>
          <p:nvPr/>
        </p:nvCxnSpPr>
        <p:spPr>
          <a:xfrm>
            <a:off x="6770931" y="1833245"/>
            <a:ext cx="248153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7019084" y="1633190"/>
            <a:ext cx="208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: AGV</a:t>
            </a:r>
            <a:r>
              <a:rPr kumimoji="1" lang="ja-JP" altLang="en-US" sz="2000" dirty="0"/>
              <a:t>からの距離</a:t>
            </a:r>
          </a:p>
        </p:txBody>
      </p:sp>
      <p:sp>
        <p:nvSpPr>
          <p:cNvPr id="69" name="正方形/長方形 68"/>
          <p:cNvSpPr/>
          <p:nvPr/>
        </p:nvSpPr>
        <p:spPr>
          <a:xfrm>
            <a:off x="6755752" y="1384183"/>
            <a:ext cx="263332" cy="24900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矢印コネクタ 69"/>
          <p:cNvCxnSpPr>
            <a:cxnSpLocks/>
          </p:cNvCxnSpPr>
          <p:nvPr/>
        </p:nvCxnSpPr>
        <p:spPr>
          <a:xfrm>
            <a:off x="3876240" y="6488252"/>
            <a:ext cx="2719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6540996" y="6251675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96" y="6251675"/>
                <a:ext cx="4598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矢印コネクタ 71"/>
          <p:cNvCxnSpPr>
            <a:cxnSpLocks/>
          </p:cNvCxnSpPr>
          <p:nvPr/>
        </p:nvCxnSpPr>
        <p:spPr>
          <a:xfrm flipV="1">
            <a:off x="3877700" y="4871556"/>
            <a:ext cx="0" cy="1610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/>
              <p:cNvSpPr txBox="1"/>
              <p:nvPr/>
            </p:nvSpPr>
            <p:spPr>
              <a:xfrm>
                <a:off x="3646175" y="4534864"/>
                <a:ext cx="475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3" name="テキスト ボックス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175" y="4534864"/>
                <a:ext cx="4759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テキスト ボックス 87"/>
          <p:cNvSpPr txBox="1"/>
          <p:nvPr/>
        </p:nvSpPr>
        <p:spPr>
          <a:xfrm>
            <a:off x="162586" y="1732651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経路幅から経路が</a:t>
            </a:r>
            <a:r>
              <a:rPr kumimoji="1" lang="ja-JP" altLang="en-US" sz="2800" u="sng" dirty="0">
                <a:solidFill>
                  <a:srgbClr val="0070C0"/>
                </a:solidFill>
              </a:rPr>
              <a:t>通過可能か判断</a:t>
            </a:r>
            <a:r>
              <a:rPr kumimoji="1" lang="ja-JP" altLang="en-US" sz="2800" dirty="0"/>
              <a:t>する</a:t>
            </a:r>
          </a:p>
        </p:txBody>
      </p:sp>
      <p:grpSp>
        <p:nvGrpSpPr>
          <p:cNvPr id="89" name="グループ化 88"/>
          <p:cNvGrpSpPr/>
          <p:nvPr/>
        </p:nvGrpSpPr>
        <p:grpSpPr>
          <a:xfrm rot="5400000">
            <a:off x="2610030" y="3673517"/>
            <a:ext cx="1170140" cy="970363"/>
            <a:chOff x="2892155" y="4664861"/>
            <a:chExt cx="1394619" cy="1156516"/>
          </a:xfrm>
        </p:grpSpPr>
        <p:cxnSp>
          <p:nvCxnSpPr>
            <p:cNvPr id="90" name="直線コネクタ 89"/>
            <p:cNvCxnSpPr/>
            <p:nvPr/>
          </p:nvCxnSpPr>
          <p:spPr>
            <a:xfrm flipH="1">
              <a:off x="3073569" y="4664862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3572458" y="4664861"/>
              <a:ext cx="498888" cy="4988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>
              <a:off x="3073569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/>
            <p:nvPr/>
          </p:nvCxnSpPr>
          <p:spPr>
            <a:xfrm>
              <a:off x="4071346" y="5163749"/>
              <a:ext cx="0" cy="657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/>
            <p:cNvCxnSpPr/>
            <p:nvPr/>
          </p:nvCxnSpPr>
          <p:spPr>
            <a:xfrm>
              <a:off x="3073569" y="5821377"/>
              <a:ext cx="9977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>
              <a:off x="3912609" y="5594609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2892155" y="5583270"/>
              <a:ext cx="3628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/>
            <p:nvPr/>
          </p:nvCxnSpPr>
          <p:spPr>
            <a:xfrm>
              <a:off x="4286774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/>
            <p:cNvCxnSpPr/>
            <p:nvPr/>
          </p:nvCxnSpPr>
          <p:spPr>
            <a:xfrm>
              <a:off x="2892155" y="5430202"/>
              <a:ext cx="0" cy="328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テキスト ボックス 98"/>
          <p:cNvSpPr txBox="1"/>
          <p:nvPr/>
        </p:nvSpPr>
        <p:spPr>
          <a:xfrm>
            <a:off x="2693274" y="3916042"/>
            <a:ext cx="77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AGV</a:t>
            </a:r>
            <a:endParaRPr kumimoji="1" lang="ja-JP" altLang="en-US" sz="2400" dirty="0"/>
          </a:p>
        </p:txBody>
      </p:sp>
      <p:cxnSp>
        <p:nvCxnSpPr>
          <p:cNvPr id="101" name="直線矢印コネクタ 100"/>
          <p:cNvCxnSpPr>
            <a:cxnSpLocks/>
          </p:cNvCxnSpPr>
          <p:nvPr/>
        </p:nvCxnSpPr>
        <p:spPr>
          <a:xfrm>
            <a:off x="3720921" y="3573628"/>
            <a:ext cx="0" cy="1160629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正方形/長方形 104"/>
              <p:cNvSpPr/>
              <p:nvPr/>
            </p:nvSpPr>
            <p:spPr>
              <a:xfrm>
                <a:off x="3667965" y="3929532"/>
                <a:ext cx="96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𝐴𝐺𝑉</m:t>
                          </m:r>
                        </m:sub>
                      </m:sSub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05" name="正方形/長方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965" y="3929532"/>
                <a:ext cx="967188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テキスト ボックス 105"/>
              <p:cNvSpPr txBox="1"/>
              <p:nvPr/>
            </p:nvSpPr>
            <p:spPr>
              <a:xfrm>
                <a:off x="5613976" y="2438650"/>
                <a:ext cx="651845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6" name="テキスト ボックス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76" y="2438650"/>
                <a:ext cx="651845" cy="490199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テキスト ボックス 106"/>
              <p:cNvSpPr txBox="1"/>
              <p:nvPr/>
            </p:nvSpPr>
            <p:spPr>
              <a:xfrm>
                <a:off x="5748445" y="5761476"/>
                <a:ext cx="651845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7" name="テキスト ボックス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445" y="5761476"/>
                <a:ext cx="651845" cy="490199"/>
              </a:xfrm>
              <a:prstGeom prst="rect">
                <a:avLst/>
              </a:prstGeom>
              <a:blipFill>
                <a:blip r:embed="rId8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線矢印コネクタ 108"/>
          <p:cNvCxnSpPr/>
          <p:nvPr/>
        </p:nvCxnSpPr>
        <p:spPr>
          <a:xfrm>
            <a:off x="5613976" y="2476490"/>
            <a:ext cx="0" cy="4523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>
            <a:cxnSpLocks/>
          </p:cNvCxnSpPr>
          <p:nvPr/>
        </p:nvCxnSpPr>
        <p:spPr>
          <a:xfrm>
            <a:off x="5748445" y="5805732"/>
            <a:ext cx="0" cy="40168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/>
              <p:cNvSpPr txBox="1"/>
              <p:nvPr/>
            </p:nvSpPr>
            <p:spPr>
              <a:xfrm>
                <a:off x="197853" y="5009361"/>
                <a:ext cx="3605474" cy="1598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𝐴𝐺𝑉</m:t>
                        </m:r>
                      </m:sub>
                    </m:sSub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400" b="1" dirty="0">
                    <a:solidFill>
                      <a:srgbClr val="FFC000"/>
                    </a:solidFill>
                  </a:rPr>
                  <a:t>通過不可</a:t>
                </a:r>
                <a:endParaRPr kumimoji="1" lang="en-US" altLang="ja-JP" sz="2400" b="1" dirty="0">
                  <a:solidFill>
                    <a:srgbClr val="FFC000"/>
                  </a:solidFill>
                </a:endParaRPr>
              </a:p>
              <a:p>
                <a:endParaRPr kumimoji="1" lang="en-US" altLang="ja-JP" sz="2400" b="1" dirty="0">
                  <a:solidFill>
                    <a:srgbClr val="FFC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ja-JP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ja-JP" altLang="en-US" sz="2400" dirty="0">
                    <a:solidFill>
                      <a:srgbClr val="FFC000"/>
                    </a:solidFill>
                  </a:rPr>
                  <a:t> </a:t>
                </a:r>
                <a:r>
                  <a:rPr lang="ja-JP" altLang="en-US" sz="2400" dirty="0">
                    <a:solidFill>
                      <a:schemeClr val="tx1"/>
                    </a:solidFill>
                  </a:rPr>
                  <a:t>通過できる経路がない</a:t>
                </a:r>
                <a:endParaRPr lang="en-US" altLang="ja-JP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ja-JP" altLang="en-US" sz="2400" dirty="0">
                    <a:solidFill>
                      <a:schemeClr val="tx1"/>
                    </a:solidFill>
                  </a:rPr>
                  <a:t> 減速</a:t>
                </a:r>
              </a:p>
            </p:txBody>
          </p:sp>
        </mc:Choice>
        <mc:Fallback xmlns="">
          <p:sp>
            <p:nvSpPr>
              <p:cNvPr id="114" name="テキスト ボックス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3" y="5009361"/>
                <a:ext cx="3605474" cy="1598194"/>
              </a:xfrm>
              <a:prstGeom prst="rect">
                <a:avLst/>
              </a:prstGeom>
              <a:blipFill>
                <a:blip r:embed="rId9"/>
                <a:stretch>
                  <a:fillRect l="-338" t="-1145" r="-1689" b="-87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テキスト ボックス 114"/>
          <p:cNvSpPr txBox="1"/>
          <p:nvPr/>
        </p:nvSpPr>
        <p:spPr>
          <a:xfrm>
            <a:off x="4714127" y="2180005"/>
            <a:ext cx="8643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FF0000"/>
                </a:solidFill>
              </a:rPr>
              <a:t>×</a:t>
            </a:r>
            <a:endParaRPr kumimoji="1" lang="ja-JP" altLang="en-US" sz="6600" dirty="0">
              <a:solidFill>
                <a:srgbClr val="FF0000"/>
              </a:solidFill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4829001" y="5468065"/>
            <a:ext cx="8643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solidFill>
                  <a:srgbClr val="FF0000"/>
                </a:solidFill>
              </a:rPr>
              <a:t>×</a:t>
            </a:r>
            <a:endParaRPr kumimoji="1" lang="ja-JP" altLang="en-US" sz="6600" dirty="0">
              <a:solidFill>
                <a:srgbClr val="FF0000"/>
              </a:solidFill>
            </a:endParaRPr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4631649" y="392757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>
                <a:solidFill>
                  <a:srgbClr val="0070C0"/>
                </a:solidFill>
              </a:rPr>
              <a:t>○</a:t>
            </a:r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7019084" y="1305702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ja-JP" altLang="en-US" sz="2000" dirty="0"/>
              <a:t>経路</a:t>
            </a:r>
          </a:p>
        </p:txBody>
      </p:sp>
    </p:spTree>
    <p:extLst>
      <p:ext uri="{BB962C8B-B14F-4D97-AF65-F5344CB8AC3E}">
        <p14:creationId xmlns:p14="http://schemas.microsoft.com/office/powerpoint/2010/main" val="257150922"/>
      </p:ext>
    </p:extLst>
  </p:cSld>
  <p:clrMapOvr>
    <a:masterClrMapping/>
  </p:clrMapOvr>
</p:sld>
</file>

<file path=ppt/theme/theme1.xml><?xml version="1.0" encoding="utf-8"?>
<a:theme xmlns:a="http://schemas.openxmlformats.org/drawingml/2006/main" name="テーマ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学会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パワポスタイル</Template>
  <TotalTime>4748</TotalTime>
  <Words>815</Words>
  <Application>Microsoft Office PowerPoint</Application>
  <PresentationFormat>画面に合わせる (4:3)</PresentationFormat>
  <Paragraphs>246</Paragraphs>
  <Slides>17</Slides>
  <Notes>8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7" baseType="lpstr">
      <vt:lpstr>ＭＳ Ｐゴシック</vt:lpstr>
      <vt:lpstr>メイリオ</vt:lpstr>
      <vt:lpstr>Arial</vt:lpstr>
      <vt:lpstr>Calibri</vt:lpstr>
      <vt:lpstr>Cambria Math</vt:lpstr>
      <vt:lpstr>Segoe UI</vt:lpstr>
      <vt:lpstr>Segoe UI Light</vt:lpstr>
      <vt:lpstr>Times New Roman</vt:lpstr>
      <vt:lpstr>Wingdings</vt:lpstr>
      <vt:lpstr>テーマ1</vt:lpstr>
      <vt:lpstr>経路無しの 無人搬送車の制御法の検討</vt:lpstr>
      <vt:lpstr>背景 | AGVのシェア</vt:lpstr>
      <vt:lpstr>背景 | 磁気式AGV</vt:lpstr>
      <vt:lpstr>先行研究</vt:lpstr>
      <vt:lpstr>目的</vt:lpstr>
      <vt:lpstr>経路決定法 | システム概要</vt:lpstr>
      <vt:lpstr>経路決定法 | 経路の認識</vt:lpstr>
      <vt:lpstr>経路決定法 | 空間幅W_pの計算</vt:lpstr>
      <vt:lpstr>経路決定法 | 通可判断</vt:lpstr>
      <vt:lpstr>経路決定法 | 移動出力の決定</vt:lpstr>
      <vt:lpstr>制御方法</vt:lpstr>
      <vt:lpstr>実験方法</vt:lpstr>
      <vt:lpstr>実験結果</vt:lpstr>
      <vt:lpstr>実験結果 | 動画</vt:lpstr>
      <vt:lpstr>まとめ</vt:lpstr>
      <vt:lpstr>今後の課題</vt:lpstr>
      <vt:lpstr>今後の課題</vt:lpstr>
    </vt:vector>
  </TitlesOfParts>
  <Company>総合メディアセンター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ARAI KENSUKE</dc:creator>
  <cp:lastModifiedBy>Taku Katayama</cp:lastModifiedBy>
  <cp:revision>701</cp:revision>
  <cp:lastPrinted>2017-05-22T09:22:38Z</cp:lastPrinted>
  <dcterms:created xsi:type="dcterms:W3CDTF">2015-05-13T00:40:48Z</dcterms:created>
  <dcterms:modified xsi:type="dcterms:W3CDTF">2017-05-22T09:50:25Z</dcterms:modified>
</cp:coreProperties>
</file>